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3"/>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74" Target="slides/slide37.xml" Type="http://schemas.openxmlformats.org/officeDocument/2006/relationships/slide"/><Relationship Id="rId75" Target="slides/slide38.xml" Type="http://schemas.openxmlformats.org/officeDocument/2006/relationships/slide"/><Relationship Id="rId76" Target="slides/slide39.xml" Type="http://schemas.openxmlformats.org/officeDocument/2006/relationships/slide"/><Relationship Id="rId77" Target="slides/slide40.xml" Type="http://schemas.openxmlformats.org/officeDocument/2006/relationships/slide"/><Relationship Id="rId78" Target="slides/slide41.xml" Type="http://schemas.openxmlformats.org/officeDocument/2006/relationships/slide"/><Relationship Id="rId79" Target="slides/slide42.xml" Type="http://schemas.openxmlformats.org/officeDocument/2006/relationships/slide"/><Relationship Id="rId8" Target="fonts/font8.fntdata" Type="http://schemas.openxmlformats.org/officeDocument/2006/relationships/font"/><Relationship Id="rId80" Target="slides/slide43.xml" Type="http://schemas.openxmlformats.org/officeDocument/2006/relationships/slide"/><Relationship Id="rId81" Target="slides/slide44.xml" Type="http://schemas.openxmlformats.org/officeDocument/2006/relationships/slide"/><Relationship Id="rId82" Target="slides/slide45.xml" Type="http://schemas.openxmlformats.org/officeDocument/2006/relationships/slide"/><Relationship Id="rId83" Target="slides/slide46.xml" Type="http://schemas.openxmlformats.org/officeDocument/2006/relationships/slide"/><Relationship Id="rId84" Target="slides/slide47.xml" Type="http://schemas.openxmlformats.org/officeDocument/2006/relationships/slide"/><Relationship Id="rId85" Target="slides/slide48.xml" Type="http://schemas.openxmlformats.org/officeDocument/2006/relationships/slide"/><Relationship Id="rId86" Target="slides/slide49.xml" Type="http://schemas.openxmlformats.org/officeDocument/2006/relationships/slide"/><Relationship Id="rId87" Target="slides/slide50.xml" Type="http://schemas.openxmlformats.org/officeDocument/2006/relationships/slide"/><Relationship Id="rId88" Target="slides/slide51.xml" Type="http://schemas.openxmlformats.org/officeDocument/2006/relationships/slide"/><Relationship Id="rId89" Target="slides/slide52.xml" Type="http://schemas.openxmlformats.org/officeDocument/2006/relationships/slide"/><Relationship Id="rId9" Target="fonts/font9.fntdata" Type="http://schemas.openxmlformats.org/officeDocument/2006/relationships/font"/><Relationship Id="rId90" Target="slides/slide53.xml" Type="http://schemas.openxmlformats.org/officeDocument/2006/relationships/slide"/><Relationship Id="rId91" Target="slides/slide54.xml" Type="http://schemas.openxmlformats.org/officeDocument/2006/relationships/slide"/><Relationship Id="rId92" Target="slides/slide55.xml" Type="http://schemas.openxmlformats.org/officeDocument/2006/relationships/slide"/><Relationship Id="rId93" Target="notesMasters/notesMaster1.xml" Type="http://schemas.openxmlformats.org/officeDocument/2006/relationships/notesMaster"/><Relationship Id="rId94" Target="theme/theme2.xml" Type="http://schemas.openxmlformats.org/officeDocument/2006/relationships/theme"/><Relationship Id="rId95" Target="notesSlides/notesSlide1.xml" Type="http://schemas.openxmlformats.org/officeDocument/2006/relationships/notesSlide"/><Relationship Id="rId96" Target="notesSlides/notesSlide2.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 calcolare il chi2 abbiamo:</a:t>
            </a:r>
          </a:p>
          <a:p>
            <a:r>
              <a:rPr lang="en-US"/>
              <a:t>calcolato la media e la deviazione standard del campione.</a:t>
            </a:r>
          </a:p>
          <a:p>
            <a:r>
              <a:rPr lang="en-US"/>
              <a:t>Definito i quartili della distribuzione normale in base alla media e deviazione standard.</a:t>
            </a:r>
          </a:p>
          <a:p>
            <a:r>
              <a:rPr lang="en-US"/>
              <a:t>Determinato le frequenze osservate.</a:t>
            </a:r>
          </a:p>
          <a:p>
            <a:r>
              <a:rPr lang="en-US"/>
              <a:t>Infine abbiamo calcolato il chi2.</a:t>
            </a:r>
          </a:p>
          <a:p>
            <a:r>
              <a:rPr lang="en-US"/>
              <a:t/>
            </a:r>
          </a:p>
          <a:p>
            <a:r>
              <a:rPr lang="en-US"/>
              <a:t>Poi abbiamo calcolato i gradi di libertà e i valori critici.</a:t>
            </a:r>
          </a:p>
          <a:p>
            <a:r>
              <a:rPr lang="en-US"/>
              <a:t>Essendo che il chi2 rientrava nei valori critici allora possiamo dire che il campione rispetta una distribuzione normale.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 valore critico coda destra dovevo calcolarlo in questo modo: qt(1-alpha, df=n_2009-1)</a:t>
            </a:r>
          </a:p>
          <a:p>
            <a:r>
              <a:rPr lang="en-US"/>
              <a:t/>
            </a:r>
          </a:p>
          <a:p>
            <a:r>
              <a:rPr lang="en-US"/>
              <a:t>quindi il segno sarebbe stato positivo "1.68" </a:t>
            </a:r>
          </a:p>
          <a:p>
            <a:r>
              <a:rPr lang="en-US"/>
              <a:t/>
            </a:r>
          </a:p>
          <a:p>
            <a:r>
              <a:rPr lang="en-US"/>
              <a:t>e il p-value:</a:t>
            </a:r>
          </a:p>
          <a:p>
            <a:r>
              <a:rPr lang="en-US"/>
              <a:t>pvalue &lt;- 1-pt(tos, df=n_2009-1)</a:t>
            </a:r>
          </a:p>
          <a:p>
            <a:r>
              <a:rPr lang="en-US"/>
              <a:t/>
            </a:r>
          </a:p>
          <a:p>
            <a:r>
              <a:rPr lang="en-US"/>
              <a:t>p-value sempre estremamente basso</a:t>
            </a:r>
          </a:p>
          <a:p>
            <a:r>
              <a:rPr lang="en-US"/>
              <a:t/>
            </a:r>
          </a:p>
          <a:p>
            <a:r>
              <a:rPr lang="en-US"/>
              <a:t>grafico specchiato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VAF7malfeMw.mp4" Type="http://schemas.openxmlformats.org/officeDocument/2006/relationships/video"/><Relationship Id="rId4" Target="../media/VAF7malfeMw.mp4" Type="http://schemas.microsoft.com/office/2007/relationships/media"/><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jpeg" Type="http://schemas.openxmlformats.org/officeDocument/2006/relationships/image"/><Relationship Id="rId6" Target="../media/VAF7mUbgF00.mp4" Type="http://schemas.openxmlformats.org/officeDocument/2006/relationships/video"/><Relationship Id="rId7" Target="../media/VAF7mUbgF00.mp4" Type="http://schemas.microsoft.com/office/2007/relationships/media"/></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F7p_Db_Vw.mp4" Type="http://schemas.openxmlformats.org/officeDocument/2006/relationships/video"/><Relationship Id="rId4" Target="../media/VAF7p_Db_Vw.mp4" Type="http://schemas.microsoft.com/office/2007/relationships/media"/><Relationship Id="rId5" Target="../media/image20.png" Type="http://schemas.openxmlformats.org/officeDocument/2006/relationships/image"/><Relationship Id="rId6"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F7p74bgFs.mp4" Type="http://schemas.openxmlformats.org/officeDocument/2006/relationships/video"/><Relationship Id="rId4" Target="../media/VAF7p74bgFs.mp4" Type="http://schemas.microsoft.com/office/2007/relationships/media"/><Relationship Id="rId5"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F7qaJwGgI.mp4" Type="http://schemas.openxmlformats.org/officeDocument/2006/relationships/video"/><Relationship Id="rId4" Target="../media/VAF7qaJwGgI.mp4" Type="http://schemas.microsoft.com/office/2007/relationships/media"/><Relationship Id="rId5" Target="../media/image25.png" Type="http://schemas.openxmlformats.org/officeDocument/2006/relationships/image"/><Relationship Id="rId6"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jpeg" Type="http://schemas.openxmlformats.org/officeDocument/2006/relationships/image"/><Relationship Id="rId5" Target="../media/VAF7qd9kC30.mp4" Type="http://schemas.openxmlformats.org/officeDocument/2006/relationships/video"/><Relationship Id="rId6" Target="../media/VAF7qd9kC30.mp4" Type="http://schemas.microsoft.com/office/2007/relationships/media"/></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VAF7qep2V7g.mp4" Type="http://schemas.openxmlformats.org/officeDocument/2006/relationships/video"/><Relationship Id="rId4" Target="../media/VAF7qep2V7g.mp4" Type="http://schemas.microsoft.com/office/2007/relationships/media"/><Relationship Id="rId5" Target="../media/image29.png" Type="http://schemas.openxmlformats.org/officeDocument/2006/relationships/image"/><Relationship Id="rId6"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VAF7qTIXRdw.mp4" Type="http://schemas.openxmlformats.org/officeDocument/2006/relationships/video"/><Relationship Id="rId4" Target="../media/VAF7qTIXRdw.mp4" Type="http://schemas.microsoft.com/office/2007/relationships/media"/><Relationship Id="rId5" Target="../media/image32.png" Type="http://schemas.openxmlformats.org/officeDocument/2006/relationships/image"/><Relationship Id="rId6" Target="../media/image3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VAF7qWxwvBo.mp4" Type="http://schemas.openxmlformats.org/officeDocument/2006/relationships/video"/><Relationship Id="rId4" Target="../media/VAF7qWxwvBo.mp4" Type="http://schemas.microsoft.com/office/2007/relationships/media"/><Relationship Id="rId5" Target="../media/image3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VAF7qUE38_I.mp4" Type="http://schemas.openxmlformats.org/officeDocument/2006/relationships/video"/><Relationship Id="rId4" Target="../media/VAF7qUE38_I.mp4" Type="http://schemas.microsoft.com/office/2007/relationships/media"/><Relationship Id="rId5"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1.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3.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VAF7ktnSgas.mp4" Type="http://schemas.openxmlformats.org/officeDocument/2006/relationships/video"/><Relationship Id="rId4" Target="../media/VAF7ktnSgas.mp4" Type="http://schemas.microsoft.com/office/2007/relationships/media"/><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jpeg" Type="http://schemas.openxmlformats.org/officeDocument/2006/relationships/image"/><Relationship Id="rId5" Target="../media/VAF7l_KFwB8.mp4" Type="http://schemas.openxmlformats.org/officeDocument/2006/relationships/video"/><Relationship Id="rId6" Target="../media/VAF7l_KFwB8.mp4" Type="http://schemas.microsoft.com/office/2007/relationships/media"/></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F7mHa5GzU.mp4" Type="http://schemas.openxmlformats.org/officeDocument/2006/relationships/video"/><Relationship Id="rId4" Target="../media/VAF7mHa5GzU.mp4" Type="http://schemas.microsoft.com/office/2007/relationships/media"/><Relationship Id="rId5"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jpeg" Type="http://schemas.openxmlformats.org/officeDocument/2006/relationships/image"/><Relationship Id="rId4" Target="../media/VAF7mPtzTko.mp4" Type="http://schemas.openxmlformats.org/officeDocument/2006/relationships/video"/><Relationship Id="rId5" Target="../media/VAF7mPtzTko.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333" t="0" r="-33333" b="0"/>
            </a:stretch>
          </a:blipFill>
        </p:spPr>
      </p:sp>
      <p:sp>
        <p:nvSpPr>
          <p:cNvPr name="AutoShape 3" id="3"/>
          <p:cNvSpPr/>
          <p:nvPr/>
        </p:nvSpPr>
        <p:spPr>
          <a:xfrm>
            <a:off x="1411815" y="7123787"/>
            <a:ext cx="12114058" cy="0"/>
          </a:xfrm>
          <a:prstGeom prst="line">
            <a:avLst/>
          </a:prstGeom>
          <a:ln cap="flat" w="66675">
            <a:solidFill>
              <a:srgbClr val="2254C5"/>
            </a:solidFill>
            <a:prstDash val="solid"/>
            <a:headEnd type="none" len="sm" w="sm"/>
            <a:tailEnd type="none" len="sm" w="sm"/>
          </a:ln>
        </p:spPr>
      </p:sp>
      <p:sp>
        <p:nvSpPr>
          <p:cNvPr name="Freeform 4" id="4"/>
          <p:cNvSpPr/>
          <p:nvPr/>
        </p:nvSpPr>
        <p:spPr>
          <a:xfrm flipH="false" flipV="false" rot="0">
            <a:off x="15447765" y="7728752"/>
            <a:ext cx="1034193" cy="1034193"/>
          </a:xfrm>
          <a:custGeom>
            <a:avLst/>
            <a:gdLst/>
            <a:ahLst/>
            <a:cxnLst/>
            <a:rect r="r" b="b" t="t" l="l"/>
            <a:pathLst>
              <a:path h="1034193" w="1034193">
                <a:moveTo>
                  <a:pt x="0" y="0"/>
                </a:moveTo>
                <a:lnTo>
                  <a:pt x="1034192" y="0"/>
                </a:lnTo>
                <a:lnTo>
                  <a:pt x="1034192" y="1034192"/>
                </a:lnTo>
                <a:lnTo>
                  <a:pt x="0" y="1034192"/>
                </a:lnTo>
                <a:lnTo>
                  <a:pt x="0" y="0"/>
                </a:lnTo>
                <a:close/>
              </a:path>
            </a:pathLst>
          </a:custGeom>
          <a:blipFill>
            <a:blip r:embed="rId3"/>
            <a:stretch>
              <a:fillRect l="0" t="0" r="0" b="0"/>
            </a:stretch>
          </a:blipFill>
        </p:spPr>
      </p:sp>
      <p:sp>
        <p:nvSpPr>
          <p:cNvPr name="TextBox 5" id="5"/>
          <p:cNvSpPr txBox="true"/>
          <p:nvPr/>
        </p:nvSpPr>
        <p:spPr>
          <a:xfrm rot="0">
            <a:off x="1257123" y="2987001"/>
            <a:ext cx="16002177" cy="2880485"/>
          </a:xfrm>
          <a:prstGeom prst="rect">
            <a:avLst/>
          </a:prstGeom>
        </p:spPr>
        <p:txBody>
          <a:bodyPr anchor="t" rtlCol="false" tIns="0" lIns="0" bIns="0" rIns="0">
            <a:spAutoFit/>
          </a:bodyPr>
          <a:lstStyle/>
          <a:p>
            <a:pPr>
              <a:lnSpc>
                <a:spcPts val="23549"/>
              </a:lnSpc>
            </a:pPr>
            <a:r>
              <a:rPr lang="en-US" sz="16820">
                <a:solidFill>
                  <a:srgbClr val="2254C5"/>
                </a:solidFill>
                <a:latin typeface="Montserrat Bold"/>
              </a:rPr>
              <a:t>City statistics</a:t>
            </a:r>
          </a:p>
        </p:txBody>
      </p:sp>
      <p:sp>
        <p:nvSpPr>
          <p:cNvPr name="TextBox 6" id="6"/>
          <p:cNvSpPr txBox="true"/>
          <p:nvPr/>
        </p:nvSpPr>
        <p:spPr>
          <a:xfrm rot="0">
            <a:off x="1411815" y="6109398"/>
            <a:ext cx="11966654" cy="662939"/>
          </a:xfrm>
          <a:prstGeom prst="rect">
            <a:avLst/>
          </a:prstGeom>
        </p:spPr>
        <p:txBody>
          <a:bodyPr anchor="t" rtlCol="false" tIns="0" lIns="0" bIns="0" rIns="0">
            <a:spAutoFit/>
          </a:bodyPr>
          <a:lstStyle/>
          <a:p>
            <a:pPr>
              <a:lnSpc>
                <a:spcPts val="5460"/>
              </a:lnSpc>
            </a:pPr>
            <a:r>
              <a:rPr lang="en-US" sz="3900">
                <a:solidFill>
                  <a:srgbClr val="2254C5"/>
                </a:solidFill>
                <a:latin typeface="Open Sans Bold"/>
              </a:rPr>
              <a:t>Analisi caratteristiche delle FUA dei paesi </a:t>
            </a:r>
            <a:r>
              <a:rPr lang="en-US" sz="3900">
                <a:solidFill>
                  <a:srgbClr val="2254C5"/>
                </a:solidFill>
                <a:latin typeface="Open Sans Bold"/>
              </a:rPr>
              <a:t>OECD</a:t>
            </a:r>
          </a:p>
        </p:txBody>
      </p:sp>
      <p:sp>
        <p:nvSpPr>
          <p:cNvPr name="TextBox 7" id="7"/>
          <p:cNvSpPr txBox="true"/>
          <p:nvPr/>
        </p:nvSpPr>
        <p:spPr>
          <a:xfrm rot="0">
            <a:off x="3451851" y="8522279"/>
            <a:ext cx="1506152" cy="240665"/>
          </a:xfrm>
          <a:prstGeom prst="rect">
            <a:avLst/>
          </a:prstGeom>
        </p:spPr>
        <p:txBody>
          <a:bodyPr anchor="t" rtlCol="false" tIns="0" lIns="0" bIns="0" rIns="0">
            <a:spAutoFit/>
          </a:bodyPr>
          <a:lstStyle/>
          <a:p>
            <a:pPr>
              <a:lnSpc>
                <a:spcPts val="1959"/>
              </a:lnSpc>
            </a:pPr>
            <a:r>
              <a:rPr lang="en-US" sz="1399">
                <a:solidFill>
                  <a:srgbClr val="2254C5"/>
                </a:solidFill>
                <a:latin typeface="Montserrat"/>
              </a:rPr>
              <a:t>Marco Di Maio</a:t>
            </a:r>
          </a:p>
        </p:txBody>
      </p:sp>
      <p:sp>
        <p:nvSpPr>
          <p:cNvPr name="TextBox 8" id="8"/>
          <p:cNvSpPr txBox="true"/>
          <p:nvPr/>
        </p:nvSpPr>
        <p:spPr>
          <a:xfrm rot="0">
            <a:off x="3451851" y="8850630"/>
            <a:ext cx="2185546" cy="198120"/>
          </a:xfrm>
          <a:prstGeom prst="rect">
            <a:avLst/>
          </a:prstGeom>
        </p:spPr>
        <p:txBody>
          <a:bodyPr anchor="t" rtlCol="false" tIns="0" lIns="0" bIns="0" rIns="0">
            <a:spAutoFit/>
          </a:bodyPr>
          <a:lstStyle/>
          <a:p>
            <a:pPr>
              <a:lnSpc>
                <a:spcPts val="1679"/>
              </a:lnSpc>
              <a:spcBef>
                <a:spcPct val="0"/>
              </a:spcBef>
            </a:pPr>
            <a:r>
              <a:rPr lang="en-US" sz="1200">
                <a:solidFill>
                  <a:srgbClr val="2254C5"/>
                </a:solidFill>
                <a:latin typeface="Montserrat"/>
              </a:rPr>
              <a:t>Mat. 0522501704</a:t>
            </a:r>
          </a:p>
        </p:txBody>
      </p:sp>
      <p:sp>
        <p:nvSpPr>
          <p:cNvPr name="TextBox 9" id="9"/>
          <p:cNvSpPr txBox="true"/>
          <p:nvPr/>
        </p:nvSpPr>
        <p:spPr>
          <a:xfrm rot="0">
            <a:off x="1411815" y="8522279"/>
            <a:ext cx="1647437" cy="240665"/>
          </a:xfrm>
          <a:prstGeom prst="rect">
            <a:avLst/>
          </a:prstGeom>
        </p:spPr>
        <p:txBody>
          <a:bodyPr anchor="t" rtlCol="false" tIns="0" lIns="0" bIns="0" rIns="0">
            <a:spAutoFit/>
          </a:bodyPr>
          <a:lstStyle/>
          <a:p>
            <a:pPr>
              <a:lnSpc>
                <a:spcPts val="1959"/>
              </a:lnSpc>
            </a:pPr>
            <a:r>
              <a:rPr lang="en-US" sz="1399">
                <a:solidFill>
                  <a:srgbClr val="2254C5"/>
                </a:solidFill>
                <a:latin typeface="Montserrat"/>
              </a:rPr>
              <a:t>Pasquale Somma</a:t>
            </a:r>
          </a:p>
        </p:txBody>
      </p:sp>
      <p:sp>
        <p:nvSpPr>
          <p:cNvPr name="TextBox 10" id="10"/>
          <p:cNvSpPr txBox="true"/>
          <p:nvPr/>
        </p:nvSpPr>
        <p:spPr>
          <a:xfrm rot="0">
            <a:off x="1411815" y="8857774"/>
            <a:ext cx="1647437" cy="198120"/>
          </a:xfrm>
          <a:prstGeom prst="rect">
            <a:avLst/>
          </a:prstGeom>
        </p:spPr>
        <p:txBody>
          <a:bodyPr anchor="t" rtlCol="false" tIns="0" lIns="0" bIns="0" rIns="0">
            <a:spAutoFit/>
          </a:bodyPr>
          <a:lstStyle/>
          <a:p>
            <a:pPr>
              <a:lnSpc>
                <a:spcPts val="1679"/>
              </a:lnSpc>
            </a:pPr>
            <a:r>
              <a:rPr lang="en-US" sz="1200">
                <a:solidFill>
                  <a:srgbClr val="2254C5"/>
                </a:solidFill>
                <a:latin typeface="Montserrat"/>
              </a:rPr>
              <a:t>Mat.  0522501543</a:t>
            </a:r>
          </a:p>
        </p:txBody>
      </p:sp>
      <p:sp>
        <p:nvSpPr>
          <p:cNvPr name="TextBox 11" id="11"/>
          <p:cNvSpPr txBox="true"/>
          <p:nvPr/>
        </p:nvSpPr>
        <p:spPr>
          <a:xfrm rot="0">
            <a:off x="14670422" y="8857774"/>
            <a:ext cx="2588878" cy="198120"/>
          </a:xfrm>
          <a:prstGeom prst="rect">
            <a:avLst/>
          </a:prstGeom>
        </p:spPr>
        <p:txBody>
          <a:bodyPr anchor="t" rtlCol="false" tIns="0" lIns="0" bIns="0" rIns="0">
            <a:spAutoFit/>
          </a:bodyPr>
          <a:lstStyle/>
          <a:p>
            <a:pPr>
              <a:lnSpc>
                <a:spcPts val="1679"/>
              </a:lnSpc>
            </a:pPr>
            <a:r>
              <a:rPr lang="en-US" sz="1200">
                <a:solidFill>
                  <a:srgbClr val="2254C5"/>
                </a:solidFill>
                <a:latin typeface="Montserrat"/>
              </a:rPr>
              <a:t>Università Degli Studi di Salerno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69" r="0" b="169"/>
          <a:stretch>
            <a:fillRect/>
          </a:stretch>
        </p:blipFill>
        <p:spPr>
          <a:xfrm flipH="false" flipV="false" rot="0">
            <a:off x="9339026" y="1428750"/>
            <a:ext cx="7905750" cy="3873817"/>
          </a:xfrm>
          <a:prstGeom prst="rect">
            <a:avLst/>
          </a:prstGeom>
          <a:ln cap="sq">
            <a:noFill/>
            <a:prstDash val="solid"/>
          </a:ln>
        </p:spPr>
      </p:pic>
      <p:sp>
        <p:nvSpPr>
          <p:cNvPr name="Freeform 4" id="4"/>
          <p:cNvSpPr/>
          <p:nvPr/>
        </p:nvSpPr>
        <p:spPr>
          <a:xfrm flipH="false" flipV="false" rot="0">
            <a:off x="626309" y="6738605"/>
            <a:ext cx="5260416" cy="2519695"/>
          </a:xfrm>
          <a:custGeom>
            <a:avLst/>
            <a:gdLst/>
            <a:ahLst/>
            <a:cxnLst/>
            <a:rect r="r" b="b" t="t" l="l"/>
            <a:pathLst>
              <a:path h="2519695" w="5260416">
                <a:moveTo>
                  <a:pt x="0" y="0"/>
                </a:moveTo>
                <a:lnTo>
                  <a:pt x="5260416" y="0"/>
                </a:lnTo>
                <a:lnTo>
                  <a:pt x="5260416" y="2519695"/>
                </a:lnTo>
                <a:lnTo>
                  <a:pt x="0" y="2519695"/>
                </a:lnTo>
                <a:lnTo>
                  <a:pt x="0" y="0"/>
                </a:lnTo>
                <a:close/>
              </a:path>
            </a:pathLst>
          </a:custGeom>
          <a:blipFill>
            <a:blip r:embed="rId5"/>
            <a:stretch>
              <a:fillRect l="0" t="0" r="0" b="0"/>
            </a:stretch>
          </a:blipFill>
          <a:ln cap="sq">
            <a:noFill/>
            <a:prstDash val="solid"/>
            <a:miter/>
          </a:ln>
        </p:spPr>
      </p:sp>
      <p:sp>
        <p:nvSpPr>
          <p:cNvPr name="Freeform 5" id="5"/>
          <p:cNvSpPr/>
          <p:nvPr/>
        </p:nvSpPr>
        <p:spPr>
          <a:xfrm flipH="false" flipV="false" rot="0">
            <a:off x="6513792" y="6738605"/>
            <a:ext cx="5260416" cy="2519695"/>
          </a:xfrm>
          <a:custGeom>
            <a:avLst/>
            <a:gdLst/>
            <a:ahLst/>
            <a:cxnLst/>
            <a:rect r="r" b="b" t="t" l="l"/>
            <a:pathLst>
              <a:path h="2519695" w="5260416">
                <a:moveTo>
                  <a:pt x="0" y="0"/>
                </a:moveTo>
                <a:lnTo>
                  <a:pt x="5260416" y="0"/>
                </a:lnTo>
                <a:lnTo>
                  <a:pt x="5260416" y="2519695"/>
                </a:lnTo>
                <a:lnTo>
                  <a:pt x="0" y="2519695"/>
                </a:lnTo>
                <a:lnTo>
                  <a:pt x="0" y="0"/>
                </a:lnTo>
                <a:close/>
              </a:path>
            </a:pathLst>
          </a:custGeom>
          <a:blipFill>
            <a:blip r:embed="rId6"/>
            <a:stretch>
              <a:fillRect l="0" t="0" r="0" b="0"/>
            </a:stretch>
          </a:blipFill>
          <a:ln cap="sq">
            <a:noFill/>
            <a:prstDash val="solid"/>
            <a:miter/>
          </a:ln>
        </p:spPr>
      </p:sp>
      <p:sp>
        <p:nvSpPr>
          <p:cNvPr name="Freeform 6" id="6"/>
          <p:cNvSpPr/>
          <p:nvPr/>
        </p:nvSpPr>
        <p:spPr>
          <a:xfrm flipH="false" flipV="false" rot="0">
            <a:off x="12401275" y="6738605"/>
            <a:ext cx="5260416" cy="2519695"/>
          </a:xfrm>
          <a:custGeom>
            <a:avLst/>
            <a:gdLst/>
            <a:ahLst/>
            <a:cxnLst/>
            <a:rect r="r" b="b" t="t" l="l"/>
            <a:pathLst>
              <a:path h="2519695" w="5260416">
                <a:moveTo>
                  <a:pt x="0" y="0"/>
                </a:moveTo>
                <a:lnTo>
                  <a:pt x="5260416" y="0"/>
                </a:lnTo>
                <a:lnTo>
                  <a:pt x="5260416" y="2519695"/>
                </a:lnTo>
                <a:lnTo>
                  <a:pt x="0" y="2519695"/>
                </a:lnTo>
                <a:lnTo>
                  <a:pt x="0" y="0"/>
                </a:lnTo>
                <a:close/>
              </a:path>
            </a:pathLst>
          </a:custGeom>
          <a:blipFill>
            <a:blip r:embed="rId7"/>
            <a:stretch>
              <a:fillRect l="0" t="0" r="0" b="0"/>
            </a:stretch>
          </a:blipFill>
          <a:ln cap="sq">
            <a:noFill/>
            <a:prstDash val="solid"/>
            <a:miter/>
          </a:ln>
        </p:spPr>
      </p:sp>
      <p:sp>
        <p:nvSpPr>
          <p:cNvPr name="TextBox 7" id="7"/>
          <p:cNvSpPr txBox="true"/>
          <p:nvPr/>
        </p:nvSpPr>
        <p:spPr>
          <a:xfrm rot="0">
            <a:off x="1028700" y="1850793"/>
            <a:ext cx="7334250" cy="3658799"/>
          </a:xfrm>
          <a:prstGeom prst="rect">
            <a:avLst/>
          </a:prstGeom>
        </p:spPr>
        <p:txBody>
          <a:bodyPr anchor="t" rtlCol="false" tIns="0" lIns="0" bIns="0" rIns="0">
            <a:spAutoFit/>
          </a:bodyPr>
          <a:lstStyle/>
          <a:p>
            <a:pPr algn="l" marL="0" indent="0" lvl="0">
              <a:lnSpc>
                <a:spcPts val="2687"/>
              </a:lnSpc>
              <a:spcBef>
                <a:spcPct val="0"/>
              </a:spcBef>
            </a:pPr>
            <a:r>
              <a:rPr lang="en-US" sz="1919" strike="noStrike" u="none">
                <a:solidFill>
                  <a:srgbClr val="2254C5"/>
                </a:solidFill>
                <a:latin typeface="Montserrat"/>
              </a:rPr>
              <a:t>Tra il 2009 e il 2019 Tokyo, in Giappone, ha mantenuto una forte forza lavoro grazie alla sua posizione importante nell'economia globale. </a:t>
            </a:r>
          </a:p>
          <a:p>
            <a:pPr algn="l" marL="0" indent="0" lvl="0">
              <a:lnSpc>
                <a:spcPts val="2687"/>
              </a:lnSpc>
              <a:spcBef>
                <a:spcPct val="0"/>
              </a:spcBef>
            </a:pPr>
          </a:p>
          <a:p>
            <a:pPr algn="l" marL="0" indent="0" lvl="0">
              <a:lnSpc>
                <a:spcPts val="2687"/>
              </a:lnSpc>
              <a:spcBef>
                <a:spcPct val="0"/>
              </a:spcBef>
            </a:pPr>
            <a:r>
              <a:rPr lang="en-US" sz="1919" strike="noStrike" u="none">
                <a:solidFill>
                  <a:srgbClr val="2254C5"/>
                </a:solidFill>
                <a:latin typeface="Montserrat"/>
              </a:rPr>
              <a:t>Istanbul, in Turchia, ha visto un notevole aumento della forza lavoro grazie alla sua posizione strategica e alla crescita economica. </a:t>
            </a:r>
          </a:p>
          <a:p>
            <a:pPr algn="l" marL="0" indent="0" lvl="0">
              <a:lnSpc>
                <a:spcPts val="2687"/>
              </a:lnSpc>
              <a:spcBef>
                <a:spcPct val="0"/>
              </a:spcBef>
            </a:pPr>
          </a:p>
          <a:p>
            <a:pPr algn="l" marL="0" indent="0" lvl="0">
              <a:lnSpc>
                <a:spcPts val="2687"/>
              </a:lnSpc>
              <a:spcBef>
                <a:spcPct val="0"/>
              </a:spcBef>
            </a:pPr>
            <a:r>
              <a:rPr lang="en-US" sz="1919" strike="noStrike" u="none">
                <a:solidFill>
                  <a:srgbClr val="2254C5"/>
                </a:solidFill>
                <a:latin typeface="Montserrat"/>
              </a:rPr>
              <a:t>Al contrario, Atene, in Grecia, ha registrato il calo più marcato della forza lavoro a causa della crisi economica, della recessione e delle misure di austerità.</a:t>
            </a:r>
          </a:p>
        </p:txBody>
      </p:sp>
      <p:sp>
        <p:nvSpPr>
          <p:cNvPr name="TextBox 8" id="8"/>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9" id="9"/>
          <p:cNvSpPr txBox="true"/>
          <p:nvPr/>
        </p:nvSpPr>
        <p:spPr>
          <a:xfrm rot="0">
            <a:off x="1028700" y="1038225"/>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Labour force</a:t>
            </a:r>
          </a:p>
        </p:txBody>
      </p:sp>
      <p:sp>
        <p:nvSpPr>
          <p:cNvPr name="AutoShape 10" id="10"/>
          <p:cNvSpPr/>
          <p:nvPr/>
        </p:nvSpPr>
        <p:spPr>
          <a:xfrm rot="0">
            <a:off x="0" y="9700628"/>
            <a:ext cx="18395101" cy="0"/>
          </a:xfrm>
          <a:prstGeom prst="line">
            <a:avLst/>
          </a:prstGeom>
          <a:ln cap="flat" w="38100">
            <a:solidFill>
              <a:srgbClr val="2254C5"/>
            </a:solidFill>
            <a:prstDash val="solid"/>
            <a:headEnd type="none" len="sm" w="sm"/>
            <a:tailEnd type="none" len="sm" w="sm"/>
          </a:ln>
        </p:spPr>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626309" y="6738605"/>
            <a:ext cx="5260416" cy="2519695"/>
          </a:xfrm>
          <a:custGeom>
            <a:avLst/>
            <a:gdLst/>
            <a:ahLst/>
            <a:cxnLst/>
            <a:rect r="r" b="b" t="t" l="l"/>
            <a:pathLst>
              <a:path h="2519695" w="5260416">
                <a:moveTo>
                  <a:pt x="0" y="0"/>
                </a:moveTo>
                <a:lnTo>
                  <a:pt x="5260416" y="0"/>
                </a:lnTo>
                <a:lnTo>
                  <a:pt x="5260416" y="2519695"/>
                </a:lnTo>
                <a:lnTo>
                  <a:pt x="0" y="2519695"/>
                </a:lnTo>
                <a:lnTo>
                  <a:pt x="0" y="0"/>
                </a:lnTo>
                <a:close/>
              </a:path>
            </a:pathLst>
          </a:custGeom>
          <a:blipFill>
            <a:blip r:embed="rId2"/>
            <a:stretch>
              <a:fillRect l="0" t="0" r="0" b="0"/>
            </a:stretch>
          </a:blipFill>
          <a:ln cap="sq">
            <a:noFill/>
            <a:prstDash val="solid"/>
            <a:miter/>
          </a:ln>
        </p:spPr>
      </p:sp>
      <p:sp>
        <p:nvSpPr>
          <p:cNvPr name="Freeform 4" id="4"/>
          <p:cNvSpPr/>
          <p:nvPr/>
        </p:nvSpPr>
        <p:spPr>
          <a:xfrm flipH="false" flipV="false" rot="0">
            <a:off x="6513792" y="6738605"/>
            <a:ext cx="5260416" cy="2519695"/>
          </a:xfrm>
          <a:custGeom>
            <a:avLst/>
            <a:gdLst/>
            <a:ahLst/>
            <a:cxnLst/>
            <a:rect r="r" b="b" t="t" l="l"/>
            <a:pathLst>
              <a:path h="2519695" w="5260416">
                <a:moveTo>
                  <a:pt x="0" y="0"/>
                </a:moveTo>
                <a:lnTo>
                  <a:pt x="5260416" y="0"/>
                </a:lnTo>
                <a:lnTo>
                  <a:pt x="5260416" y="2519695"/>
                </a:lnTo>
                <a:lnTo>
                  <a:pt x="0" y="2519695"/>
                </a:lnTo>
                <a:lnTo>
                  <a:pt x="0" y="0"/>
                </a:lnTo>
                <a:close/>
              </a:path>
            </a:pathLst>
          </a:custGeom>
          <a:blipFill>
            <a:blip r:embed="rId3"/>
            <a:stretch>
              <a:fillRect l="0" t="0" r="0" b="0"/>
            </a:stretch>
          </a:blipFill>
          <a:ln cap="sq">
            <a:noFill/>
            <a:prstDash val="solid"/>
            <a:miter/>
          </a:ln>
        </p:spPr>
      </p:sp>
      <p:sp>
        <p:nvSpPr>
          <p:cNvPr name="Freeform 5" id="5"/>
          <p:cNvSpPr/>
          <p:nvPr/>
        </p:nvSpPr>
        <p:spPr>
          <a:xfrm flipH="false" flipV="false" rot="0">
            <a:off x="12401275" y="6738605"/>
            <a:ext cx="5260416" cy="2519695"/>
          </a:xfrm>
          <a:custGeom>
            <a:avLst/>
            <a:gdLst/>
            <a:ahLst/>
            <a:cxnLst/>
            <a:rect r="r" b="b" t="t" l="l"/>
            <a:pathLst>
              <a:path h="2519695" w="5260416">
                <a:moveTo>
                  <a:pt x="0" y="0"/>
                </a:moveTo>
                <a:lnTo>
                  <a:pt x="5260416" y="0"/>
                </a:lnTo>
                <a:lnTo>
                  <a:pt x="5260416" y="2519695"/>
                </a:lnTo>
                <a:lnTo>
                  <a:pt x="0" y="2519695"/>
                </a:lnTo>
                <a:lnTo>
                  <a:pt x="0" y="0"/>
                </a:lnTo>
                <a:close/>
              </a:path>
            </a:pathLst>
          </a:custGeom>
          <a:blipFill>
            <a:blip r:embed="rId4"/>
            <a:stretch>
              <a:fillRect l="0" t="0" r="0" b="0"/>
            </a:stretch>
          </a:blipFill>
          <a:ln cap="sq">
            <a:noFill/>
            <a:prstDash val="solid"/>
            <a:miter/>
          </a:ln>
        </p:spPr>
      </p:sp>
      <p:sp>
        <p:nvSpPr>
          <p:cNvPr name="AutoShape 6" id="6"/>
          <p:cNvSpPr/>
          <p:nvPr/>
        </p:nvSpPr>
        <p:spPr>
          <a:xfrm rot="0">
            <a:off x="0" y="9700628"/>
            <a:ext cx="18395101" cy="0"/>
          </a:xfrm>
          <a:prstGeom prst="line">
            <a:avLst/>
          </a:prstGeom>
          <a:ln cap="flat" w="38100">
            <a:solidFill>
              <a:srgbClr val="2254C5"/>
            </a:solidFill>
            <a:prstDash val="solid"/>
            <a:headEnd type="none" len="sm" w="sm"/>
            <a:tailEnd type="none" len="sm" w="sm"/>
          </a:ln>
        </p:spPr>
      </p:sp>
      <p:pic>
        <p:nvPicPr>
          <p:cNvPr name="Picture 7" id="7">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9144000" y="1569720"/>
            <a:ext cx="8542972" cy="3417189"/>
          </a:xfrm>
          <a:prstGeom prst="rect">
            <a:avLst/>
          </a:prstGeom>
          <a:ln cap="sq">
            <a:noFill/>
            <a:prstDash val="solid"/>
          </a:ln>
        </p:spPr>
      </p:pic>
      <p:sp>
        <p:nvSpPr>
          <p:cNvPr name="TextBox 8" id="8"/>
          <p:cNvSpPr txBox="true"/>
          <p:nvPr/>
        </p:nvSpPr>
        <p:spPr>
          <a:xfrm rot="0">
            <a:off x="1028700" y="2764536"/>
            <a:ext cx="7334250" cy="989457"/>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L'analisi dei boxplot sulla forza lavoro ha evidenziato un grande numero di outlier nei paesi Giappone, Corea, Messico e Francia, con valori estremamente elevati.</a:t>
            </a:r>
          </a:p>
        </p:txBody>
      </p:sp>
      <p:sp>
        <p:nvSpPr>
          <p:cNvPr name="TextBox 9" id="9"/>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10" id="10"/>
          <p:cNvSpPr txBox="true"/>
          <p:nvPr/>
        </p:nvSpPr>
        <p:spPr>
          <a:xfrm rot="0">
            <a:off x="1028700" y="1038225"/>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Labour force</a:t>
            </a: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69" r="0" b="169"/>
          <a:stretch>
            <a:fillRect/>
          </a:stretch>
        </p:blipFill>
        <p:spPr>
          <a:xfrm flipH="false" flipV="false" rot="0">
            <a:off x="9538616" y="1714500"/>
            <a:ext cx="7905750" cy="3873817"/>
          </a:xfrm>
          <a:prstGeom prst="rect">
            <a:avLst/>
          </a:prstGeom>
          <a:ln cap="sq">
            <a:noFill/>
            <a:prstDash val="solid"/>
          </a:ln>
        </p:spPr>
      </p:pic>
      <p:sp>
        <p:nvSpPr>
          <p:cNvPr name="Freeform 4" id="4"/>
          <p:cNvSpPr/>
          <p:nvPr/>
        </p:nvSpPr>
        <p:spPr>
          <a:xfrm flipH="false" flipV="false" rot="0">
            <a:off x="10980258" y="5664518"/>
            <a:ext cx="5022466" cy="3946223"/>
          </a:xfrm>
          <a:custGeom>
            <a:avLst/>
            <a:gdLst/>
            <a:ahLst/>
            <a:cxnLst/>
            <a:rect r="r" b="b" t="t" l="l"/>
            <a:pathLst>
              <a:path h="3946223" w="5022466">
                <a:moveTo>
                  <a:pt x="0" y="0"/>
                </a:moveTo>
                <a:lnTo>
                  <a:pt x="5022466" y="0"/>
                </a:lnTo>
                <a:lnTo>
                  <a:pt x="5022466" y="3946222"/>
                </a:lnTo>
                <a:lnTo>
                  <a:pt x="0" y="3946222"/>
                </a:lnTo>
                <a:lnTo>
                  <a:pt x="0" y="0"/>
                </a:lnTo>
                <a:close/>
              </a:path>
            </a:pathLst>
          </a:custGeom>
          <a:blipFill>
            <a:blip r:embed="rId5"/>
            <a:stretch>
              <a:fillRect l="0" t="0" r="0" b="0"/>
            </a:stretch>
          </a:blipFill>
          <a:ln cap="sq">
            <a:noFill/>
            <a:prstDash val="solid"/>
            <a:miter/>
          </a:ln>
        </p:spPr>
      </p:sp>
      <p:sp>
        <p:nvSpPr>
          <p:cNvPr name="AutoShape 5" id="5"/>
          <p:cNvSpPr/>
          <p:nvPr/>
        </p:nvSpPr>
        <p:spPr>
          <a:xfrm rot="0">
            <a:off x="0" y="9700628"/>
            <a:ext cx="18395101" cy="0"/>
          </a:xfrm>
          <a:prstGeom prst="line">
            <a:avLst/>
          </a:prstGeom>
          <a:ln cap="flat" w="38100">
            <a:solidFill>
              <a:srgbClr val="2254C5"/>
            </a:solidFill>
            <a:prstDash val="solid"/>
            <a:headEnd type="none" len="sm" w="sm"/>
            <a:tailEnd type="none" len="sm" w="sm"/>
          </a:ln>
        </p:spPr>
      </p:sp>
      <p:sp>
        <p:nvSpPr>
          <p:cNvPr name="Freeform 6" id="6"/>
          <p:cNvSpPr/>
          <p:nvPr/>
        </p:nvSpPr>
        <p:spPr>
          <a:xfrm flipH="false" flipV="false" rot="0">
            <a:off x="2285276" y="5664518"/>
            <a:ext cx="5715921" cy="3946223"/>
          </a:xfrm>
          <a:custGeom>
            <a:avLst/>
            <a:gdLst/>
            <a:ahLst/>
            <a:cxnLst/>
            <a:rect r="r" b="b" t="t" l="l"/>
            <a:pathLst>
              <a:path h="3946223" w="5715921">
                <a:moveTo>
                  <a:pt x="0" y="0"/>
                </a:moveTo>
                <a:lnTo>
                  <a:pt x="5715921" y="0"/>
                </a:lnTo>
                <a:lnTo>
                  <a:pt x="5715921" y="3946222"/>
                </a:lnTo>
                <a:lnTo>
                  <a:pt x="0" y="3946222"/>
                </a:lnTo>
                <a:lnTo>
                  <a:pt x="0" y="0"/>
                </a:lnTo>
                <a:close/>
              </a:path>
            </a:pathLst>
          </a:custGeom>
          <a:blipFill>
            <a:blip r:embed="rId6"/>
            <a:stretch>
              <a:fillRect l="0" t="0" r="0" b="0"/>
            </a:stretch>
          </a:blipFill>
          <a:ln cap="sq">
            <a:noFill/>
            <a:prstDash val="solid"/>
            <a:miter/>
          </a:ln>
        </p:spPr>
      </p:sp>
      <p:sp>
        <p:nvSpPr>
          <p:cNvPr name="TextBox 7" id="7"/>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8" id="8"/>
          <p:cNvSpPr txBox="true"/>
          <p:nvPr/>
        </p:nvSpPr>
        <p:spPr>
          <a:xfrm rot="0">
            <a:off x="1028700" y="1033581"/>
            <a:ext cx="12141774"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Mean population exposure to PM2.5 air pollution</a:t>
            </a:r>
          </a:p>
        </p:txBody>
      </p:sp>
      <p:sp>
        <p:nvSpPr>
          <p:cNvPr name="TextBox 9" id="9"/>
          <p:cNvSpPr txBox="true"/>
          <p:nvPr/>
        </p:nvSpPr>
        <p:spPr>
          <a:xfrm rot="0">
            <a:off x="1028700" y="2304193"/>
            <a:ext cx="7334250" cy="2656332"/>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Dal 2009 al 2019, in Australia l'esposizione alla PM2.5 è aumentata a causa dell'incremento del traffico veicolare, del riscaldamento domestico e degli incendi boschivi.</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Invece, in Italia, grazie a normative ambientali rigorose e a iniziative per ridurre l'inquinamento da veicoli e industrie, la città di Torino ha registrato la maggiore diminuzione di esposizione alle PM2.5.</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AutoShape 3" id="3"/>
          <p:cNvSpPr/>
          <p:nvPr/>
        </p:nvSpPr>
        <p:spPr>
          <a:xfrm rot="0">
            <a:off x="0" y="9700628"/>
            <a:ext cx="18395101" cy="0"/>
          </a:xfrm>
          <a:prstGeom prst="line">
            <a:avLst/>
          </a:prstGeom>
          <a:ln cap="flat" w="38100">
            <a:solidFill>
              <a:srgbClr val="2254C5"/>
            </a:solidFill>
            <a:prstDash val="solid"/>
            <a:headEnd type="none" len="sm" w="sm"/>
            <a:tailEnd type="none" len="sm" w="sm"/>
          </a:ln>
        </p:spPr>
      </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8716328" y="5670414"/>
            <a:ext cx="8542972" cy="3417189"/>
          </a:xfrm>
          <a:prstGeom prst="rect">
            <a:avLst/>
          </a:prstGeom>
          <a:ln cap="sq">
            <a:noFill/>
            <a:prstDash val="solid"/>
          </a:ln>
        </p:spPr>
      </p:pic>
      <p:sp>
        <p:nvSpPr>
          <p:cNvPr name="Freeform 5" id="5"/>
          <p:cNvSpPr/>
          <p:nvPr/>
        </p:nvSpPr>
        <p:spPr>
          <a:xfrm flipH="false" flipV="false" rot="0">
            <a:off x="9776754" y="1689369"/>
            <a:ext cx="6422120" cy="3619095"/>
          </a:xfrm>
          <a:custGeom>
            <a:avLst/>
            <a:gdLst/>
            <a:ahLst/>
            <a:cxnLst/>
            <a:rect r="r" b="b" t="t" l="l"/>
            <a:pathLst>
              <a:path h="3619095" w="6422120">
                <a:moveTo>
                  <a:pt x="0" y="0"/>
                </a:moveTo>
                <a:lnTo>
                  <a:pt x="6422120" y="0"/>
                </a:lnTo>
                <a:lnTo>
                  <a:pt x="6422120" y="3619095"/>
                </a:lnTo>
                <a:lnTo>
                  <a:pt x="0" y="3619095"/>
                </a:lnTo>
                <a:lnTo>
                  <a:pt x="0" y="0"/>
                </a:lnTo>
                <a:close/>
              </a:path>
            </a:pathLst>
          </a:custGeom>
          <a:blipFill>
            <a:blip r:embed="rId5"/>
            <a:stretch>
              <a:fillRect l="0" t="0" r="0" b="0"/>
            </a:stretch>
          </a:blipFill>
          <a:ln cap="sq">
            <a:noFill/>
            <a:prstDash val="solid"/>
            <a:miter/>
          </a:ln>
        </p:spPr>
      </p:sp>
      <p:sp>
        <p:nvSpPr>
          <p:cNvPr name="TextBox 6" id="6"/>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7" id="7"/>
          <p:cNvSpPr txBox="true"/>
          <p:nvPr/>
        </p:nvSpPr>
        <p:spPr>
          <a:xfrm rot="0">
            <a:off x="1028700" y="1033581"/>
            <a:ext cx="11446935"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Mean population exposure to PM2.5 air pollution</a:t>
            </a:r>
          </a:p>
        </p:txBody>
      </p:sp>
      <p:sp>
        <p:nvSpPr>
          <p:cNvPr name="TextBox 8" id="8"/>
          <p:cNvSpPr txBox="true"/>
          <p:nvPr/>
        </p:nvSpPr>
        <p:spPr>
          <a:xfrm rot="0">
            <a:off x="1028700" y="6198480"/>
            <a:ext cx="7334250" cy="2322957"/>
          </a:xfrm>
          <a:prstGeom prst="rect">
            <a:avLst/>
          </a:prstGeom>
        </p:spPr>
        <p:txBody>
          <a:bodyPr anchor="t" rtlCol="false" tIns="0" lIns="0" bIns="0" rIns="0">
            <a:spAutoFit/>
          </a:bodyPr>
          <a:lstStyle/>
          <a:p>
            <a:pPr>
              <a:lnSpc>
                <a:spcPts val="2688"/>
              </a:lnSpc>
            </a:pPr>
            <a:r>
              <a:rPr lang="en-US" sz="1920">
                <a:solidFill>
                  <a:srgbClr val="2254C5"/>
                </a:solidFill>
                <a:latin typeface="Montserrat"/>
              </a:rPr>
              <a:t>Analizzando i boxplot relativi all'inquinamento si può notare che la Turchia mostra i livelli più elevati di inquinamento avendo la mediana più alta (26.05), mentre la Finlandia ha la mediana più bassa (6.20). </a:t>
            </a:r>
          </a:p>
          <a:p>
            <a:pPr>
              <a:lnSpc>
                <a:spcPts val="2688"/>
              </a:lnSpc>
            </a:pPr>
          </a:p>
          <a:p>
            <a:pPr>
              <a:lnSpc>
                <a:spcPts val="2688"/>
              </a:lnSpc>
            </a:pPr>
            <a:r>
              <a:rPr lang="en-US" sz="1920">
                <a:solidFill>
                  <a:srgbClr val="2254C5"/>
                </a:solidFill>
                <a:latin typeface="Montserrat"/>
              </a:rPr>
              <a:t>La Croazia ha mostrato la maggiore variabilità nell'esposizione (deviazione standard 8.56).</a:t>
            </a:r>
          </a:p>
        </p:txBody>
      </p:sp>
      <p:sp>
        <p:nvSpPr>
          <p:cNvPr name="TextBox 9" id="9"/>
          <p:cNvSpPr txBox="true"/>
          <p:nvPr/>
        </p:nvSpPr>
        <p:spPr>
          <a:xfrm rot="0">
            <a:off x="1028700" y="2818450"/>
            <a:ext cx="7687628" cy="989457"/>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Dal 2009 al 2019, abbiamo notato che il primato dell'esposizione alla PM 2.5 ha visto alternarsi le città di Siirt, Rybnik e Osorno, rispettivamente della Turchia, Polonia e Cile.</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9339262" y="1428750"/>
            <a:ext cx="7905750" cy="3886994"/>
          </a:xfrm>
          <a:prstGeom prst="rect">
            <a:avLst/>
          </a:prstGeom>
          <a:ln cap="sq">
            <a:noFill/>
            <a:prstDash val="solid"/>
          </a:ln>
        </p:spPr>
      </p:pic>
      <p:sp>
        <p:nvSpPr>
          <p:cNvPr name="Freeform 4" id="4"/>
          <p:cNvSpPr/>
          <p:nvPr/>
        </p:nvSpPr>
        <p:spPr>
          <a:xfrm flipH="false" flipV="false" rot="0">
            <a:off x="2009651" y="5491755"/>
            <a:ext cx="5372349" cy="4032862"/>
          </a:xfrm>
          <a:custGeom>
            <a:avLst/>
            <a:gdLst/>
            <a:ahLst/>
            <a:cxnLst/>
            <a:rect r="r" b="b" t="t" l="l"/>
            <a:pathLst>
              <a:path h="4032862" w="5372349">
                <a:moveTo>
                  <a:pt x="0" y="0"/>
                </a:moveTo>
                <a:lnTo>
                  <a:pt x="5372348" y="0"/>
                </a:lnTo>
                <a:lnTo>
                  <a:pt x="5372348" y="4032862"/>
                </a:lnTo>
                <a:lnTo>
                  <a:pt x="0" y="4032862"/>
                </a:lnTo>
                <a:lnTo>
                  <a:pt x="0" y="0"/>
                </a:lnTo>
                <a:close/>
              </a:path>
            </a:pathLst>
          </a:custGeom>
          <a:blipFill>
            <a:blip r:embed="rId5"/>
            <a:stretch>
              <a:fillRect l="0" t="0" r="0" b="0"/>
            </a:stretch>
          </a:blipFill>
          <a:ln cap="sq">
            <a:noFill/>
            <a:prstDash val="solid"/>
            <a:miter/>
          </a:ln>
        </p:spPr>
      </p:sp>
      <p:sp>
        <p:nvSpPr>
          <p:cNvPr name="Freeform 5" id="5"/>
          <p:cNvSpPr/>
          <p:nvPr/>
        </p:nvSpPr>
        <p:spPr>
          <a:xfrm flipH="false" flipV="false" rot="0">
            <a:off x="10605963" y="5491755"/>
            <a:ext cx="5372349" cy="4032862"/>
          </a:xfrm>
          <a:custGeom>
            <a:avLst/>
            <a:gdLst/>
            <a:ahLst/>
            <a:cxnLst/>
            <a:rect r="r" b="b" t="t" l="l"/>
            <a:pathLst>
              <a:path h="4032862" w="5372349">
                <a:moveTo>
                  <a:pt x="0" y="0"/>
                </a:moveTo>
                <a:lnTo>
                  <a:pt x="5372349" y="0"/>
                </a:lnTo>
                <a:lnTo>
                  <a:pt x="5372349" y="4032862"/>
                </a:lnTo>
                <a:lnTo>
                  <a:pt x="0" y="4032862"/>
                </a:lnTo>
                <a:lnTo>
                  <a:pt x="0" y="0"/>
                </a:lnTo>
                <a:close/>
              </a:path>
            </a:pathLst>
          </a:custGeom>
          <a:blipFill>
            <a:blip r:embed="rId6"/>
            <a:stretch>
              <a:fillRect l="0" t="0" r="0" b="0"/>
            </a:stretch>
          </a:blipFill>
          <a:ln cap="sq">
            <a:noFill/>
            <a:prstDash val="solid"/>
            <a:miter/>
          </a:ln>
        </p:spPr>
      </p:sp>
      <p:sp>
        <p:nvSpPr>
          <p:cNvPr name="TextBox 6" id="6"/>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7" id="7"/>
          <p:cNvSpPr txBox="true"/>
          <p:nvPr/>
        </p:nvSpPr>
        <p:spPr>
          <a:xfrm rot="0">
            <a:off x="1028700" y="1038225"/>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Population density</a:t>
            </a:r>
          </a:p>
        </p:txBody>
      </p:sp>
      <p:sp>
        <p:nvSpPr>
          <p:cNvPr name="TextBox 8" id="8"/>
          <p:cNvSpPr txBox="true"/>
          <p:nvPr/>
        </p:nvSpPr>
        <p:spPr>
          <a:xfrm rot="0">
            <a:off x="1028700" y="2025031"/>
            <a:ext cx="7334250" cy="2989707"/>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Istanbul in Turchia ha mantenuto il primato per la densità di popolazione più alta dal 2009 al 2019, con una crescita costante. Ciò dovrebbe esser dovuto da flussi migratori</a:t>
            </a:r>
          </a:p>
          <a:p>
            <a:pPr algn="l" marL="0" indent="0" lvl="0">
              <a:lnSpc>
                <a:spcPts val="2688"/>
              </a:lnSpc>
              <a:spcBef>
                <a:spcPct val="0"/>
              </a:spcBef>
            </a:pPr>
            <a:r>
              <a:rPr lang="en-US" sz="1920" strike="noStrike" u="none">
                <a:solidFill>
                  <a:srgbClr val="2254C5"/>
                </a:solidFill>
                <a:latin typeface="Montserrat"/>
              </a:rPr>
              <a:t>da altri paesi verso la capitale turca o un alto tasso di natalità.</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Atene, in Grecia, presenta la maggior diminuzione della densità di popolazione dovuta all'emigrazione causata dalla recessione e dalla disoccupazione.</a:t>
            </a:r>
          </a:p>
        </p:txBody>
      </p:sp>
      <p:sp>
        <p:nvSpPr>
          <p:cNvPr name="AutoShape 9" id="9"/>
          <p:cNvSpPr/>
          <p:nvPr/>
        </p:nvSpPr>
        <p:spPr>
          <a:xfrm rot="0">
            <a:off x="0" y="9700628"/>
            <a:ext cx="18395101" cy="0"/>
          </a:xfrm>
          <a:prstGeom prst="line">
            <a:avLst/>
          </a:prstGeom>
          <a:ln cap="flat" w="38100">
            <a:solidFill>
              <a:srgbClr val="2254C5"/>
            </a:solidFill>
            <a:prstDash val="solid"/>
            <a:headEnd type="none" len="sm" w="sm"/>
            <a:tailEnd type="none" len="sm" w="sm"/>
          </a:ln>
        </p:spPr>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2009651" y="5491755"/>
            <a:ext cx="5372349" cy="4032862"/>
          </a:xfrm>
          <a:custGeom>
            <a:avLst/>
            <a:gdLst/>
            <a:ahLst/>
            <a:cxnLst/>
            <a:rect r="r" b="b" t="t" l="l"/>
            <a:pathLst>
              <a:path h="4032862" w="5372349">
                <a:moveTo>
                  <a:pt x="0" y="0"/>
                </a:moveTo>
                <a:lnTo>
                  <a:pt x="5372348" y="0"/>
                </a:lnTo>
                <a:lnTo>
                  <a:pt x="5372348" y="4032862"/>
                </a:lnTo>
                <a:lnTo>
                  <a:pt x="0" y="4032862"/>
                </a:lnTo>
                <a:lnTo>
                  <a:pt x="0" y="0"/>
                </a:lnTo>
                <a:close/>
              </a:path>
            </a:pathLst>
          </a:custGeom>
          <a:blipFill>
            <a:blip r:embed="rId2"/>
            <a:stretch>
              <a:fillRect l="0" t="0" r="0" b="0"/>
            </a:stretch>
          </a:blipFill>
          <a:ln cap="sq">
            <a:noFill/>
            <a:prstDash val="solid"/>
            <a:miter/>
          </a:ln>
        </p:spPr>
      </p:sp>
      <p:sp>
        <p:nvSpPr>
          <p:cNvPr name="Freeform 4" id="4"/>
          <p:cNvSpPr/>
          <p:nvPr/>
        </p:nvSpPr>
        <p:spPr>
          <a:xfrm flipH="false" flipV="false" rot="0">
            <a:off x="10605963" y="5491755"/>
            <a:ext cx="5372349" cy="4032862"/>
          </a:xfrm>
          <a:custGeom>
            <a:avLst/>
            <a:gdLst/>
            <a:ahLst/>
            <a:cxnLst/>
            <a:rect r="r" b="b" t="t" l="l"/>
            <a:pathLst>
              <a:path h="4032862" w="5372349">
                <a:moveTo>
                  <a:pt x="0" y="0"/>
                </a:moveTo>
                <a:lnTo>
                  <a:pt x="5372349" y="0"/>
                </a:lnTo>
                <a:lnTo>
                  <a:pt x="5372349" y="4032862"/>
                </a:lnTo>
                <a:lnTo>
                  <a:pt x="0" y="4032862"/>
                </a:lnTo>
                <a:lnTo>
                  <a:pt x="0" y="0"/>
                </a:lnTo>
                <a:close/>
              </a:path>
            </a:pathLst>
          </a:custGeom>
          <a:blipFill>
            <a:blip r:embed="rId3"/>
            <a:stretch>
              <a:fillRect l="0" t="0" r="0" b="0"/>
            </a:stretch>
          </a:blipFill>
          <a:ln cap="sq">
            <a:noFill/>
            <a:prstDash val="solid"/>
            <a:miter/>
          </a:ln>
        </p:spPr>
      </p:sp>
      <p:sp>
        <p:nvSpPr>
          <p:cNvPr name="AutoShape 5" id="5"/>
          <p:cNvSpPr/>
          <p:nvPr/>
        </p:nvSpPr>
        <p:spPr>
          <a:xfrm rot="0">
            <a:off x="0" y="9700628"/>
            <a:ext cx="18395101" cy="0"/>
          </a:xfrm>
          <a:prstGeom prst="line">
            <a:avLst/>
          </a:prstGeom>
          <a:ln cap="flat" w="38100">
            <a:solidFill>
              <a:srgbClr val="2254C5"/>
            </a:solidFill>
            <a:prstDash val="solid"/>
            <a:headEnd type="none" len="sm" w="sm"/>
            <a:tailEnd type="none" len="sm" w="sm"/>
          </a:ln>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9144000" y="1569720"/>
            <a:ext cx="8542972" cy="3417189"/>
          </a:xfrm>
          <a:prstGeom prst="rect">
            <a:avLst/>
          </a:prstGeom>
          <a:ln cap="sq">
            <a:noFill/>
            <a:prstDash val="solid"/>
          </a:ln>
        </p:spPr>
      </p:pic>
      <p:sp>
        <p:nvSpPr>
          <p:cNvPr name="TextBox 7" id="7"/>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8" id="8"/>
          <p:cNvSpPr txBox="true"/>
          <p:nvPr/>
        </p:nvSpPr>
        <p:spPr>
          <a:xfrm rot="0">
            <a:off x="1028700" y="1038225"/>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Population density</a:t>
            </a:r>
          </a:p>
        </p:txBody>
      </p:sp>
      <p:sp>
        <p:nvSpPr>
          <p:cNvPr name="TextBox 9" id="9"/>
          <p:cNvSpPr txBox="true"/>
          <p:nvPr/>
        </p:nvSpPr>
        <p:spPr>
          <a:xfrm rot="0">
            <a:off x="1028700" y="2264473"/>
            <a:ext cx="7334250" cy="2656332"/>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L'analisi dei boxplot sulla densità di popolazione mostra che Malta ha la densità più alta (una media di circa 1638.73 abitanti per km²), seguita dalla Corea, Grecia, Turchia e Romania. </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L’Irlanda ha mostrato la densità di popolazione più bassa (media di 106.32 abitanti per km²), seguiti da Finlandia, Norvegia, Estonia e Stati Uniti.</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9538335" y="1700200"/>
            <a:ext cx="7905750" cy="3886994"/>
          </a:xfrm>
          <a:prstGeom prst="rect">
            <a:avLst/>
          </a:prstGeom>
          <a:ln cap="sq">
            <a:noFill/>
            <a:prstDash val="solid"/>
          </a:ln>
        </p:spPr>
      </p:pic>
      <p:sp>
        <p:nvSpPr>
          <p:cNvPr name="AutoShape 4" id="4"/>
          <p:cNvSpPr/>
          <p:nvPr/>
        </p:nvSpPr>
        <p:spPr>
          <a:xfrm rot="0">
            <a:off x="0" y="9700628"/>
            <a:ext cx="18395101" cy="0"/>
          </a:xfrm>
          <a:prstGeom prst="line">
            <a:avLst/>
          </a:prstGeom>
          <a:ln cap="flat" w="38100">
            <a:solidFill>
              <a:srgbClr val="2254C5"/>
            </a:solidFill>
            <a:prstDash val="solid"/>
            <a:headEnd type="none" len="sm" w="sm"/>
            <a:tailEnd type="none" len="sm" w="sm"/>
          </a:ln>
        </p:spPr>
      </p:sp>
      <p:sp>
        <p:nvSpPr>
          <p:cNvPr name="Freeform 5" id="5"/>
          <p:cNvSpPr/>
          <p:nvPr/>
        </p:nvSpPr>
        <p:spPr>
          <a:xfrm flipH="false" flipV="false" rot="0">
            <a:off x="1028700" y="5731009"/>
            <a:ext cx="7899897" cy="3850370"/>
          </a:xfrm>
          <a:custGeom>
            <a:avLst/>
            <a:gdLst/>
            <a:ahLst/>
            <a:cxnLst/>
            <a:rect r="r" b="b" t="t" l="l"/>
            <a:pathLst>
              <a:path h="3850370" w="7899897">
                <a:moveTo>
                  <a:pt x="0" y="0"/>
                </a:moveTo>
                <a:lnTo>
                  <a:pt x="7899897" y="0"/>
                </a:lnTo>
                <a:lnTo>
                  <a:pt x="7899897" y="3850370"/>
                </a:lnTo>
                <a:lnTo>
                  <a:pt x="0" y="3850370"/>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9538335" y="5731009"/>
            <a:ext cx="7899897" cy="3850370"/>
          </a:xfrm>
          <a:custGeom>
            <a:avLst/>
            <a:gdLst/>
            <a:ahLst/>
            <a:cxnLst/>
            <a:rect r="r" b="b" t="t" l="l"/>
            <a:pathLst>
              <a:path h="3850370" w="7899897">
                <a:moveTo>
                  <a:pt x="0" y="0"/>
                </a:moveTo>
                <a:lnTo>
                  <a:pt x="7899897" y="0"/>
                </a:lnTo>
                <a:lnTo>
                  <a:pt x="7899897" y="3850370"/>
                </a:lnTo>
                <a:lnTo>
                  <a:pt x="0" y="3850370"/>
                </a:lnTo>
                <a:lnTo>
                  <a:pt x="0" y="0"/>
                </a:lnTo>
                <a:close/>
              </a:path>
            </a:pathLst>
          </a:custGeom>
          <a:blipFill>
            <a:blip r:embed="rId6"/>
            <a:stretch>
              <a:fillRect l="0" t="0" r="0" b="0"/>
            </a:stretch>
          </a:blipFill>
          <a:ln cap="sq">
            <a:noFill/>
            <a:prstDash val="solid"/>
            <a:miter/>
          </a:ln>
        </p:spPr>
      </p:sp>
      <p:sp>
        <p:nvSpPr>
          <p:cNvPr name="TextBox 7" id="7"/>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8" id="8"/>
          <p:cNvSpPr txBox="true"/>
          <p:nvPr/>
        </p:nvSpPr>
        <p:spPr>
          <a:xfrm rot="0">
            <a:off x="1028700" y="1038225"/>
            <a:ext cx="9599678"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Population, all ages, administrative data</a:t>
            </a:r>
          </a:p>
        </p:txBody>
      </p:sp>
      <p:sp>
        <p:nvSpPr>
          <p:cNvPr name="TextBox 9" id="9"/>
          <p:cNvSpPr txBox="true"/>
          <p:nvPr/>
        </p:nvSpPr>
        <p:spPr>
          <a:xfrm rot="0">
            <a:off x="1028700" y="2129794"/>
            <a:ext cx="7334250" cy="3323082"/>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Tokyo in Giappone è la città con la popolazione totale più grande dal 2009 al 2019, dimostrando l'attrattiva verso le grandi metropoli e la sua importanza come centro urbano ed economico. </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Istanbul ha registrato il maggiore incremento della popolazione, mentre Seoul in Corea ha registrato il maggiore decremento, probabilmente dovuto all'invecchiamento della popolazione, alla diminuzione del tasso di natalità e alla migrazione verso altre aree.</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AutoShape 3" id="3"/>
          <p:cNvSpPr/>
          <p:nvPr/>
        </p:nvSpPr>
        <p:spPr>
          <a:xfrm rot="0">
            <a:off x="0" y="9700628"/>
            <a:ext cx="18395101" cy="0"/>
          </a:xfrm>
          <a:prstGeom prst="line">
            <a:avLst/>
          </a:prstGeom>
          <a:ln cap="flat" w="38100">
            <a:solidFill>
              <a:srgbClr val="2254C5"/>
            </a:solidFill>
            <a:prstDash val="solid"/>
            <a:headEnd type="none" len="sm" w="sm"/>
            <a:tailEnd type="none" len="sm" w="sm"/>
          </a:ln>
        </p:spPr>
      </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9144000" y="1569720"/>
            <a:ext cx="8542972" cy="3417189"/>
          </a:xfrm>
          <a:prstGeom prst="rect">
            <a:avLst/>
          </a:prstGeom>
          <a:ln cap="sq">
            <a:noFill/>
            <a:prstDash val="solid"/>
          </a:ln>
        </p:spPr>
      </p:pic>
      <p:sp>
        <p:nvSpPr>
          <p:cNvPr name="Freeform 5" id="5"/>
          <p:cNvSpPr/>
          <p:nvPr/>
        </p:nvSpPr>
        <p:spPr>
          <a:xfrm flipH="false" flipV="false" rot="0">
            <a:off x="2600133" y="5305425"/>
            <a:ext cx="5270500" cy="3952875"/>
          </a:xfrm>
          <a:custGeom>
            <a:avLst/>
            <a:gdLst/>
            <a:ahLst/>
            <a:cxnLst/>
            <a:rect r="r" b="b" t="t" l="l"/>
            <a:pathLst>
              <a:path h="3952875" w="5270500">
                <a:moveTo>
                  <a:pt x="0" y="0"/>
                </a:moveTo>
                <a:lnTo>
                  <a:pt x="5270500" y="0"/>
                </a:lnTo>
                <a:lnTo>
                  <a:pt x="5270500" y="3952875"/>
                </a:lnTo>
                <a:lnTo>
                  <a:pt x="0" y="3952875"/>
                </a:lnTo>
                <a:lnTo>
                  <a:pt x="0" y="0"/>
                </a:lnTo>
                <a:close/>
              </a:path>
            </a:pathLst>
          </a:custGeom>
          <a:blipFill>
            <a:blip r:embed="rId5"/>
            <a:stretch>
              <a:fillRect l="0" t="0" r="0" b="0"/>
            </a:stretch>
          </a:blipFill>
          <a:ln cap="sq">
            <a:noFill/>
            <a:prstDash val="solid"/>
            <a:miter/>
          </a:ln>
        </p:spPr>
      </p:sp>
      <p:sp>
        <p:nvSpPr>
          <p:cNvPr name="Freeform 6" id="6"/>
          <p:cNvSpPr/>
          <p:nvPr/>
        </p:nvSpPr>
        <p:spPr>
          <a:xfrm flipH="false" flipV="false" rot="0">
            <a:off x="10780236" y="5305425"/>
            <a:ext cx="5270500" cy="3952875"/>
          </a:xfrm>
          <a:custGeom>
            <a:avLst/>
            <a:gdLst/>
            <a:ahLst/>
            <a:cxnLst/>
            <a:rect r="r" b="b" t="t" l="l"/>
            <a:pathLst>
              <a:path h="3952875" w="5270500">
                <a:moveTo>
                  <a:pt x="0" y="0"/>
                </a:moveTo>
                <a:lnTo>
                  <a:pt x="5270500" y="0"/>
                </a:lnTo>
                <a:lnTo>
                  <a:pt x="5270500" y="3952875"/>
                </a:lnTo>
                <a:lnTo>
                  <a:pt x="0" y="3952875"/>
                </a:lnTo>
                <a:lnTo>
                  <a:pt x="0" y="0"/>
                </a:lnTo>
                <a:close/>
              </a:path>
            </a:pathLst>
          </a:custGeom>
          <a:blipFill>
            <a:blip r:embed="rId6"/>
            <a:stretch>
              <a:fillRect l="0" t="0" r="0" b="0"/>
            </a:stretch>
          </a:blipFill>
          <a:ln cap="sq">
            <a:noFill/>
            <a:prstDash val="solid"/>
            <a:miter/>
          </a:ln>
        </p:spPr>
      </p:sp>
      <p:sp>
        <p:nvSpPr>
          <p:cNvPr name="TextBox 7" id="7"/>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8" id="8"/>
          <p:cNvSpPr txBox="true"/>
          <p:nvPr/>
        </p:nvSpPr>
        <p:spPr>
          <a:xfrm rot="0">
            <a:off x="1028700" y="1038225"/>
            <a:ext cx="9599678"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Population, all ages, administrative data</a:t>
            </a:r>
          </a:p>
        </p:txBody>
      </p:sp>
      <p:sp>
        <p:nvSpPr>
          <p:cNvPr name="TextBox 9" id="9"/>
          <p:cNvSpPr txBox="true"/>
          <p:nvPr/>
        </p:nvSpPr>
        <p:spPr>
          <a:xfrm rot="0">
            <a:off x="1028700" y="1764411"/>
            <a:ext cx="7334250" cy="3323082"/>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I grafici a torta del 2009 e del 2019 mostrano la distribuzione della popolazione tra diverse nazioni, con una categoria "Altro" che aggrega i dati di tutte le altre Nazioni non elencati individualmente.</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L'analisi dei boxplot relativi alla popolazione totale ha rilevato numerosi outlier in Giappone, Corea e Stati Uniti. Questi probabilmente dovuti alla presenza di grandi metropoli come New York, Seoul e Tokyo, che hanno popolazioni molto più elevate rispetto alle altre città.</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AutoShape 3" id="3"/>
          <p:cNvSpPr/>
          <p:nvPr/>
        </p:nvSpPr>
        <p:spPr>
          <a:xfrm rot="0">
            <a:off x="0" y="9700628"/>
            <a:ext cx="18395101" cy="0"/>
          </a:xfrm>
          <a:prstGeom prst="line">
            <a:avLst/>
          </a:prstGeom>
          <a:ln cap="flat" w="38100">
            <a:solidFill>
              <a:srgbClr val="2254C5"/>
            </a:solidFill>
            <a:prstDash val="solid"/>
            <a:headEnd type="none" len="sm" w="sm"/>
            <a:tailEnd type="none" len="sm" w="sm"/>
          </a:ln>
        </p:spPr>
      </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69" r="0" b="169"/>
          <a:stretch>
            <a:fillRect/>
          </a:stretch>
        </p:blipFill>
        <p:spPr>
          <a:xfrm flipH="false" flipV="false" rot="0">
            <a:off x="9442132" y="1428750"/>
            <a:ext cx="7905750" cy="3873817"/>
          </a:xfrm>
          <a:prstGeom prst="rect">
            <a:avLst/>
          </a:prstGeom>
          <a:ln cap="sq">
            <a:noFill/>
            <a:prstDash val="solid"/>
          </a:ln>
        </p:spPr>
      </p:pic>
      <p:sp>
        <p:nvSpPr>
          <p:cNvPr name="Freeform 5" id="5"/>
          <p:cNvSpPr/>
          <p:nvPr/>
        </p:nvSpPr>
        <p:spPr>
          <a:xfrm flipH="false" flipV="false" rot="0">
            <a:off x="5386787" y="5990039"/>
            <a:ext cx="7514427" cy="3268261"/>
          </a:xfrm>
          <a:custGeom>
            <a:avLst/>
            <a:gdLst/>
            <a:ahLst/>
            <a:cxnLst/>
            <a:rect r="r" b="b" t="t" l="l"/>
            <a:pathLst>
              <a:path h="3268261" w="7514427">
                <a:moveTo>
                  <a:pt x="0" y="0"/>
                </a:moveTo>
                <a:lnTo>
                  <a:pt x="7514426" y="0"/>
                </a:lnTo>
                <a:lnTo>
                  <a:pt x="7514426" y="3268261"/>
                </a:lnTo>
                <a:lnTo>
                  <a:pt x="0" y="3268261"/>
                </a:lnTo>
                <a:lnTo>
                  <a:pt x="0" y="0"/>
                </a:lnTo>
                <a:close/>
              </a:path>
            </a:pathLst>
          </a:custGeom>
          <a:blipFill>
            <a:blip r:embed="rId5"/>
            <a:stretch>
              <a:fillRect l="0" t="0" r="0" b="0"/>
            </a:stretch>
          </a:blipFill>
          <a:ln cap="sq">
            <a:noFill/>
            <a:prstDash val="solid"/>
            <a:miter/>
          </a:ln>
        </p:spPr>
      </p:sp>
      <p:sp>
        <p:nvSpPr>
          <p:cNvPr name="TextBox 6" id="6"/>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7" id="7"/>
          <p:cNvSpPr txBox="true"/>
          <p:nvPr/>
        </p:nvSpPr>
        <p:spPr>
          <a:xfrm rot="0">
            <a:off x="1028700" y="1038225"/>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Unemployment rate</a:t>
            </a:r>
          </a:p>
        </p:txBody>
      </p:sp>
      <p:sp>
        <p:nvSpPr>
          <p:cNvPr name="TextBox 8" id="8"/>
          <p:cNvSpPr txBox="true"/>
          <p:nvPr/>
        </p:nvSpPr>
        <p:spPr>
          <a:xfrm rot="0">
            <a:off x="1028700" y="1851755"/>
            <a:ext cx="7735420" cy="3323082"/>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Analizzando le mappe, si evince che le aree urbane meridionali dei paesi hanno tassi di disoccupazione più alti rispetto a quelli settentrionali. Limerick e Cadiz presentano i tassi di disoccupazione più alti, ma Limerick è anche la città che ha registrato la maggiore diminuzione grazie al recupero economico del paese e agli investimenti stranieri.</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Invece, Messina ha mostrato l'incremento maggiore, forse a causa della crisi economica che ha colpito l’Italia in quegli anni. Tutto ciò lo abbiamo mostrato con un barchart raggruppato.</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AutoShape 3" id="3"/>
          <p:cNvSpPr/>
          <p:nvPr/>
        </p:nvSpPr>
        <p:spPr>
          <a:xfrm rot="0">
            <a:off x="0" y="9700628"/>
            <a:ext cx="18395101" cy="0"/>
          </a:xfrm>
          <a:prstGeom prst="line">
            <a:avLst/>
          </a:prstGeom>
          <a:ln cap="flat" w="38100">
            <a:solidFill>
              <a:srgbClr val="2254C5"/>
            </a:solidFill>
            <a:prstDash val="solid"/>
            <a:headEnd type="none" len="sm" w="sm"/>
            <a:tailEnd type="none" len="sm" w="sm"/>
          </a:ln>
        </p:spPr>
      </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9144000" y="1798453"/>
            <a:ext cx="8542972" cy="3417189"/>
          </a:xfrm>
          <a:prstGeom prst="rect">
            <a:avLst/>
          </a:prstGeom>
          <a:ln cap="sq">
            <a:noFill/>
            <a:prstDash val="solid"/>
          </a:ln>
        </p:spPr>
      </p:pic>
      <p:sp>
        <p:nvSpPr>
          <p:cNvPr name="TextBox 5" id="5"/>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6" id="6"/>
          <p:cNvSpPr txBox="true"/>
          <p:nvPr/>
        </p:nvSpPr>
        <p:spPr>
          <a:xfrm rot="0">
            <a:off x="1028700" y="1038225"/>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Unemployment rate</a:t>
            </a:r>
          </a:p>
        </p:txBody>
      </p:sp>
      <p:sp>
        <p:nvSpPr>
          <p:cNvPr name="Freeform 7" id="7"/>
          <p:cNvSpPr/>
          <p:nvPr/>
        </p:nvSpPr>
        <p:spPr>
          <a:xfrm flipH="false" flipV="false" rot="0">
            <a:off x="5386787" y="5990039"/>
            <a:ext cx="7514427" cy="3268261"/>
          </a:xfrm>
          <a:custGeom>
            <a:avLst/>
            <a:gdLst/>
            <a:ahLst/>
            <a:cxnLst/>
            <a:rect r="r" b="b" t="t" l="l"/>
            <a:pathLst>
              <a:path h="3268261" w="7514427">
                <a:moveTo>
                  <a:pt x="0" y="0"/>
                </a:moveTo>
                <a:lnTo>
                  <a:pt x="7514426" y="0"/>
                </a:lnTo>
                <a:lnTo>
                  <a:pt x="7514426" y="3268261"/>
                </a:lnTo>
                <a:lnTo>
                  <a:pt x="0" y="3268261"/>
                </a:lnTo>
                <a:lnTo>
                  <a:pt x="0" y="0"/>
                </a:lnTo>
                <a:close/>
              </a:path>
            </a:pathLst>
          </a:custGeom>
          <a:blipFill>
            <a:blip r:embed="rId5"/>
            <a:stretch>
              <a:fillRect l="0" t="0" r="0" b="0"/>
            </a:stretch>
          </a:blipFill>
          <a:ln cap="sq">
            <a:noFill/>
            <a:prstDash val="solid"/>
            <a:miter/>
          </a:ln>
        </p:spPr>
      </p:sp>
      <p:sp>
        <p:nvSpPr>
          <p:cNvPr name="TextBox 8" id="8"/>
          <p:cNvSpPr txBox="true"/>
          <p:nvPr/>
        </p:nvSpPr>
        <p:spPr>
          <a:xfrm rot="0">
            <a:off x="1028700" y="1659769"/>
            <a:ext cx="7334250" cy="3989832"/>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L'analisi dei boxplot sul tasso di disoccupazione ci ha rilevato informazioni importanti sulla stabilità economica e sui cambiamenti nel mercato del lavoro dei paesi considerati. La presenza di outliers indica che il tasso di disoccupazione è stato insolitamente alto o basso, spesso correlati a crisi finanziarie. </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Paesi come Spagna e Grecia mostrano una notevole variabilità e tassi di disoccupazione generalmente alti, mentre Giappone e Norvegia mostrano dei boxplot più stretti indicando una minore variabilità annuale del tasso di disoccupazione.</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9847" y="3182333"/>
            <a:ext cx="8840459" cy="4748935"/>
          </a:xfrm>
          <a:custGeom>
            <a:avLst/>
            <a:gdLst/>
            <a:ahLst/>
            <a:cxnLst/>
            <a:rect r="r" b="b" t="t" l="l"/>
            <a:pathLst>
              <a:path h="4748935" w="8840459">
                <a:moveTo>
                  <a:pt x="0" y="0"/>
                </a:moveTo>
                <a:lnTo>
                  <a:pt x="8840459" y="0"/>
                </a:lnTo>
                <a:lnTo>
                  <a:pt x="8840459" y="4748936"/>
                </a:lnTo>
                <a:lnTo>
                  <a:pt x="0" y="4748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10267" y="4862720"/>
            <a:ext cx="184262" cy="263231"/>
          </a:xfrm>
          <a:custGeom>
            <a:avLst/>
            <a:gdLst/>
            <a:ahLst/>
            <a:cxnLst/>
            <a:rect r="r" b="b" t="t" l="l"/>
            <a:pathLst>
              <a:path h="263231" w="184262">
                <a:moveTo>
                  <a:pt x="0" y="0"/>
                </a:moveTo>
                <a:lnTo>
                  <a:pt x="184262" y="0"/>
                </a:lnTo>
                <a:lnTo>
                  <a:pt x="184262" y="263231"/>
                </a:lnTo>
                <a:lnTo>
                  <a:pt x="0" y="263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94433" y="6802674"/>
            <a:ext cx="184262" cy="263231"/>
          </a:xfrm>
          <a:custGeom>
            <a:avLst/>
            <a:gdLst/>
            <a:ahLst/>
            <a:cxnLst/>
            <a:rect r="r" b="b" t="t" l="l"/>
            <a:pathLst>
              <a:path h="263231" w="184262">
                <a:moveTo>
                  <a:pt x="0" y="0"/>
                </a:moveTo>
                <a:lnTo>
                  <a:pt x="184262" y="0"/>
                </a:lnTo>
                <a:lnTo>
                  <a:pt x="184262" y="263231"/>
                </a:lnTo>
                <a:lnTo>
                  <a:pt x="0" y="263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067111" y="6671059"/>
            <a:ext cx="184262" cy="263231"/>
          </a:xfrm>
          <a:custGeom>
            <a:avLst/>
            <a:gdLst/>
            <a:ahLst/>
            <a:cxnLst/>
            <a:rect r="r" b="b" t="t" l="l"/>
            <a:pathLst>
              <a:path h="263231" w="184262">
                <a:moveTo>
                  <a:pt x="0" y="0"/>
                </a:moveTo>
                <a:lnTo>
                  <a:pt x="184261" y="0"/>
                </a:lnTo>
                <a:lnTo>
                  <a:pt x="184261" y="263231"/>
                </a:lnTo>
                <a:lnTo>
                  <a:pt x="0" y="263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37436" y="5293570"/>
            <a:ext cx="184262" cy="263231"/>
          </a:xfrm>
          <a:custGeom>
            <a:avLst/>
            <a:gdLst/>
            <a:ahLst/>
            <a:cxnLst/>
            <a:rect r="r" b="b" t="t" l="l"/>
            <a:pathLst>
              <a:path h="263231" w="184262">
                <a:moveTo>
                  <a:pt x="0" y="0"/>
                </a:moveTo>
                <a:lnTo>
                  <a:pt x="184262" y="0"/>
                </a:lnTo>
                <a:lnTo>
                  <a:pt x="184262" y="263231"/>
                </a:lnTo>
                <a:lnTo>
                  <a:pt x="0" y="263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023954" y="6802674"/>
            <a:ext cx="184262" cy="263231"/>
          </a:xfrm>
          <a:custGeom>
            <a:avLst/>
            <a:gdLst/>
            <a:ahLst/>
            <a:cxnLst/>
            <a:rect r="r" b="b" t="t" l="l"/>
            <a:pathLst>
              <a:path h="263231" w="184262">
                <a:moveTo>
                  <a:pt x="0" y="0"/>
                </a:moveTo>
                <a:lnTo>
                  <a:pt x="184262" y="0"/>
                </a:lnTo>
                <a:lnTo>
                  <a:pt x="184262" y="263231"/>
                </a:lnTo>
                <a:lnTo>
                  <a:pt x="0" y="263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908906" y="4731104"/>
            <a:ext cx="184262" cy="263231"/>
          </a:xfrm>
          <a:custGeom>
            <a:avLst/>
            <a:gdLst/>
            <a:ahLst/>
            <a:cxnLst/>
            <a:rect r="r" b="b" t="t" l="l"/>
            <a:pathLst>
              <a:path h="263231" w="184262">
                <a:moveTo>
                  <a:pt x="0" y="0"/>
                </a:moveTo>
                <a:lnTo>
                  <a:pt x="184262" y="0"/>
                </a:lnTo>
                <a:lnTo>
                  <a:pt x="184262" y="263231"/>
                </a:lnTo>
                <a:lnTo>
                  <a:pt x="0" y="263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067111" y="4456918"/>
            <a:ext cx="184262" cy="263231"/>
          </a:xfrm>
          <a:custGeom>
            <a:avLst/>
            <a:gdLst/>
            <a:ahLst/>
            <a:cxnLst/>
            <a:rect r="r" b="b" t="t" l="l"/>
            <a:pathLst>
              <a:path h="263231" w="184262">
                <a:moveTo>
                  <a:pt x="0" y="0"/>
                </a:moveTo>
                <a:lnTo>
                  <a:pt x="184261" y="0"/>
                </a:lnTo>
                <a:lnTo>
                  <a:pt x="184261" y="263231"/>
                </a:lnTo>
                <a:lnTo>
                  <a:pt x="0" y="263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001037" y="5954727"/>
            <a:ext cx="184262" cy="263231"/>
          </a:xfrm>
          <a:custGeom>
            <a:avLst/>
            <a:gdLst/>
            <a:ahLst/>
            <a:cxnLst/>
            <a:rect r="r" b="b" t="t" l="l"/>
            <a:pathLst>
              <a:path h="263231" w="184262">
                <a:moveTo>
                  <a:pt x="0" y="0"/>
                </a:moveTo>
                <a:lnTo>
                  <a:pt x="184262" y="0"/>
                </a:lnTo>
                <a:lnTo>
                  <a:pt x="184262" y="263231"/>
                </a:lnTo>
                <a:lnTo>
                  <a:pt x="0" y="263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TextBox 12" id="12"/>
          <p:cNvSpPr txBox="true"/>
          <p:nvPr/>
        </p:nvSpPr>
        <p:spPr>
          <a:xfrm rot="0">
            <a:off x="1028700" y="173156"/>
            <a:ext cx="9408877" cy="854075"/>
          </a:xfrm>
          <a:prstGeom prst="rect">
            <a:avLst/>
          </a:prstGeom>
        </p:spPr>
        <p:txBody>
          <a:bodyPr anchor="t" rtlCol="false" tIns="0" lIns="0" bIns="0" rIns="0">
            <a:spAutoFit/>
          </a:bodyPr>
          <a:lstStyle/>
          <a:p>
            <a:pPr>
              <a:lnSpc>
                <a:spcPts val="7000"/>
              </a:lnSpc>
            </a:pPr>
            <a:r>
              <a:rPr lang="en-US" sz="5000">
                <a:solidFill>
                  <a:srgbClr val="2254C5"/>
                </a:solidFill>
                <a:latin typeface="Montserrat Bold"/>
              </a:rPr>
              <a:t>Presentazione dataset</a:t>
            </a:r>
          </a:p>
        </p:txBody>
      </p:sp>
      <p:sp>
        <p:nvSpPr>
          <p:cNvPr name="TextBox 13" id="13"/>
          <p:cNvSpPr txBox="true"/>
          <p:nvPr/>
        </p:nvSpPr>
        <p:spPr>
          <a:xfrm rot="0">
            <a:off x="11487606" y="1231667"/>
            <a:ext cx="5771694" cy="7861300"/>
          </a:xfrm>
          <a:prstGeom prst="rect">
            <a:avLst/>
          </a:prstGeom>
        </p:spPr>
        <p:txBody>
          <a:bodyPr anchor="t" rtlCol="false" tIns="0" lIns="0" bIns="0" rIns="0">
            <a:spAutoFit/>
          </a:bodyPr>
          <a:lstStyle/>
          <a:p>
            <a:pPr algn="ctr">
              <a:lnSpc>
                <a:spcPts val="3499"/>
              </a:lnSpc>
            </a:pPr>
            <a:r>
              <a:rPr lang="en-US" sz="2499">
                <a:solidFill>
                  <a:srgbClr val="2254C5"/>
                </a:solidFill>
                <a:latin typeface="Montserrat"/>
              </a:rPr>
              <a:t>Il dataset City Statistics è stato creato dall'OECD e dall'UE per definire aree urbane funzionali (AUF) che includono città e zone pendolari sulla base degli spostamenti delle persone. Questo supera le limitazioni degli approcci amministrativi e fornisce indicatori socio-economici e ambientali per oltre 1.256 AUF in 40 Nazioni. </a:t>
            </a:r>
          </a:p>
          <a:p>
            <a:pPr algn="ctr">
              <a:lnSpc>
                <a:spcPts val="3499"/>
              </a:lnSpc>
            </a:pPr>
          </a:p>
          <a:p>
            <a:pPr algn="ctr">
              <a:lnSpc>
                <a:spcPts val="3499"/>
              </a:lnSpc>
            </a:pPr>
            <a:r>
              <a:rPr lang="en-US" sz="2499">
                <a:solidFill>
                  <a:srgbClr val="2254C5"/>
                </a:solidFill>
                <a:latin typeface="Montserrat"/>
              </a:rPr>
              <a:t>Il database offre una visione completa delle dinamiche urbane, tra cui demografia, economia, lavoro, inquinamento, digitalizzazione, trasporti pubblici, disastri naturali e organizzazione territoriale.</a:t>
            </a:r>
          </a:p>
        </p:txBody>
      </p:sp>
      <p:sp>
        <p:nvSpPr>
          <p:cNvPr name="AutoShape 14" id="14"/>
          <p:cNvSpPr/>
          <p:nvPr/>
        </p:nvSpPr>
        <p:spPr>
          <a:xfrm rot="0">
            <a:off x="0" y="9700628"/>
            <a:ext cx="18395101" cy="0"/>
          </a:xfrm>
          <a:prstGeom prst="line">
            <a:avLst/>
          </a:prstGeom>
          <a:ln cap="flat" w="38100">
            <a:solidFill>
              <a:srgbClr val="2254C5"/>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4904056" y="1352960"/>
            <a:ext cx="8479887"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1</a:t>
            </a:r>
          </a:p>
        </p:txBody>
      </p:sp>
      <p:sp>
        <p:nvSpPr>
          <p:cNvPr name="TextBox 5" id="5"/>
          <p:cNvSpPr txBox="true"/>
          <p:nvPr/>
        </p:nvSpPr>
        <p:spPr>
          <a:xfrm rot="0">
            <a:off x="3482132" y="3148715"/>
            <a:ext cx="11323735"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 La prima domanda di ricerca mira ad individuare l'esistenza di un possibile legame significativo tra il </a:t>
            </a:r>
            <a:r>
              <a:rPr lang="en-US" sz="2499">
                <a:solidFill>
                  <a:srgbClr val="FFFFFF"/>
                </a:solidFill>
                <a:latin typeface="Montserrat Bold"/>
              </a:rPr>
              <a:t>PIL pro capite</a:t>
            </a:r>
            <a:r>
              <a:rPr lang="en-US" sz="2499">
                <a:solidFill>
                  <a:srgbClr val="FFFFFF"/>
                </a:solidFill>
                <a:latin typeface="Montserrat"/>
              </a:rPr>
              <a:t> e l'</a:t>
            </a:r>
            <a:r>
              <a:rPr lang="en-US" sz="2499">
                <a:solidFill>
                  <a:srgbClr val="FFFFFF"/>
                </a:solidFill>
                <a:latin typeface="Montserrat Bold"/>
              </a:rPr>
              <a:t>inquinamento</a:t>
            </a:r>
            <a:r>
              <a:rPr lang="en-US" sz="2499">
                <a:solidFill>
                  <a:srgbClr val="FFFFFF"/>
                </a:solidFill>
                <a:latin typeface="Montserrat"/>
              </a:rPr>
              <a:t> di un'area geografica.</a:t>
            </a:r>
          </a:p>
        </p:txBody>
      </p:sp>
      <p:sp>
        <p:nvSpPr>
          <p:cNvPr name="TextBox 6" id="6"/>
          <p:cNvSpPr txBox="true"/>
          <p:nvPr/>
        </p:nvSpPr>
        <p:spPr>
          <a:xfrm rot="0">
            <a:off x="3482132" y="5409727"/>
            <a:ext cx="11323735"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Per far ciò abbiamo applicato tecniche di </a:t>
            </a:r>
            <a:r>
              <a:rPr lang="en-US" sz="2499">
                <a:solidFill>
                  <a:srgbClr val="FFFFFF"/>
                </a:solidFill>
                <a:latin typeface="Montserrat Bold"/>
              </a:rPr>
              <a:t>statistica bivariata</a:t>
            </a:r>
            <a:r>
              <a:rPr lang="en-US" sz="2499">
                <a:solidFill>
                  <a:srgbClr val="FFFFFF"/>
                </a:solidFill>
                <a:latin typeface="Montserrat"/>
              </a:rPr>
              <a:t> e successivamente di </a:t>
            </a:r>
            <a:r>
              <a:rPr lang="en-US" sz="2499">
                <a:solidFill>
                  <a:srgbClr val="FFFFFF"/>
                </a:solidFill>
                <a:latin typeface="Montserrat Bold"/>
              </a:rPr>
              <a:t>regressione lineare semplice</a:t>
            </a:r>
            <a:r>
              <a:rPr lang="en-US" sz="2499">
                <a:solidFill>
                  <a:srgbClr val="FFFFFF"/>
                </a:solidFill>
                <a:latin typeface="Montserrat"/>
              </a:rPr>
              <a:t>.</a:t>
            </a:r>
          </a:p>
        </p:txBody>
      </p:sp>
      <p:sp>
        <p:nvSpPr>
          <p:cNvPr name="TextBox 7" id="7"/>
          <p:cNvSpPr txBox="true"/>
          <p:nvPr/>
        </p:nvSpPr>
        <p:spPr>
          <a:xfrm rot="0">
            <a:off x="3482132" y="7270689"/>
            <a:ext cx="11323735"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L’analisi è stata condotta su tutti gli anni dal 2009 al 2019, ma i risultati ottenuti sono pressoché identici.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0625776" y="2585214"/>
            <a:ext cx="7136380" cy="5044863"/>
          </a:xfrm>
          <a:custGeom>
            <a:avLst/>
            <a:gdLst/>
            <a:ahLst/>
            <a:cxnLst/>
            <a:rect r="r" b="b" t="t" l="l"/>
            <a:pathLst>
              <a:path h="5044863" w="7136380">
                <a:moveTo>
                  <a:pt x="0" y="0"/>
                </a:moveTo>
                <a:lnTo>
                  <a:pt x="7136380" y="0"/>
                </a:lnTo>
                <a:lnTo>
                  <a:pt x="7136380" y="5044863"/>
                </a:lnTo>
                <a:lnTo>
                  <a:pt x="0" y="5044863"/>
                </a:lnTo>
                <a:lnTo>
                  <a:pt x="0" y="0"/>
                </a:lnTo>
                <a:close/>
              </a:path>
            </a:pathLst>
          </a:custGeom>
          <a:blipFill>
            <a:blip r:embed="rId2"/>
            <a:stretch>
              <a:fillRect l="0" t="0" r="0" b="0"/>
            </a:stretch>
          </a:blipFill>
        </p:spPr>
      </p:sp>
      <p:sp>
        <p:nvSpPr>
          <p:cNvPr name="TextBox 5" id="5"/>
          <p:cNvSpPr txBox="true"/>
          <p:nvPr/>
        </p:nvSpPr>
        <p:spPr>
          <a:xfrm rot="0">
            <a:off x="1370007" y="165864"/>
            <a:ext cx="989971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1</a:t>
            </a:r>
          </a:p>
        </p:txBody>
      </p:sp>
      <p:sp>
        <p:nvSpPr>
          <p:cNvPr name="TextBox 6" id="6"/>
          <p:cNvSpPr txBox="true"/>
          <p:nvPr/>
        </p:nvSpPr>
        <p:spPr>
          <a:xfrm rot="0">
            <a:off x="324139" y="2443072"/>
            <a:ext cx="9985488"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 Per la prima parte dell’analisi abbiamo effettuato delle misurazioni quantitative, per comprendere se vi fosse una relazione lineare tra le due variabili e la sua natura.</a:t>
            </a:r>
          </a:p>
        </p:txBody>
      </p:sp>
      <p:sp>
        <p:nvSpPr>
          <p:cNvPr name="TextBox 7" id="7"/>
          <p:cNvSpPr txBox="true"/>
          <p:nvPr/>
        </p:nvSpPr>
        <p:spPr>
          <a:xfrm rot="0">
            <a:off x="1849319" y="5392429"/>
            <a:ext cx="2476500" cy="679450"/>
          </a:xfrm>
          <a:prstGeom prst="rect">
            <a:avLst/>
          </a:prstGeom>
        </p:spPr>
        <p:txBody>
          <a:bodyPr anchor="t" rtlCol="false" tIns="0" lIns="0" bIns="0" rIns="0">
            <a:spAutoFit/>
          </a:bodyPr>
          <a:lstStyle/>
          <a:p>
            <a:pPr>
              <a:lnSpc>
                <a:spcPts val="5599"/>
              </a:lnSpc>
            </a:pPr>
            <a:r>
              <a:rPr lang="en-US" sz="3999">
                <a:solidFill>
                  <a:srgbClr val="FFFFFF"/>
                </a:solidFill>
                <a:latin typeface="Montserrat Classic"/>
              </a:rPr>
              <a:t>-37278.88</a:t>
            </a:r>
          </a:p>
        </p:txBody>
      </p:sp>
      <p:sp>
        <p:nvSpPr>
          <p:cNvPr name="TextBox 8" id="8"/>
          <p:cNvSpPr txBox="true"/>
          <p:nvPr/>
        </p:nvSpPr>
        <p:spPr>
          <a:xfrm rot="0">
            <a:off x="1849319" y="4351244"/>
            <a:ext cx="2476500"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Covarianza campionaria</a:t>
            </a:r>
          </a:p>
        </p:txBody>
      </p:sp>
      <p:sp>
        <p:nvSpPr>
          <p:cNvPr name="TextBox 9" id="9"/>
          <p:cNvSpPr txBox="true"/>
          <p:nvPr/>
        </p:nvSpPr>
        <p:spPr>
          <a:xfrm rot="0">
            <a:off x="6876860" y="5392429"/>
            <a:ext cx="1338674" cy="679450"/>
          </a:xfrm>
          <a:prstGeom prst="rect">
            <a:avLst/>
          </a:prstGeom>
        </p:spPr>
        <p:txBody>
          <a:bodyPr anchor="t" rtlCol="false" tIns="0" lIns="0" bIns="0" rIns="0">
            <a:spAutoFit/>
          </a:bodyPr>
          <a:lstStyle/>
          <a:p>
            <a:pPr>
              <a:lnSpc>
                <a:spcPts val="5599"/>
              </a:lnSpc>
            </a:pPr>
            <a:r>
              <a:rPr lang="en-US" sz="3999">
                <a:solidFill>
                  <a:srgbClr val="FFFFFF"/>
                </a:solidFill>
                <a:latin typeface="Montserrat Classic"/>
              </a:rPr>
              <a:t>-0.39</a:t>
            </a:r>
          </a:p>
        </p:txBody>
      </p:sp>
      <p:sp>
        <p:nvSpPr>
          <p:cNvPr name="TextBox 10" id="10"/>
          <p:cNvSpPr txBox="true"/>
          <p:nvPr/>
        </p:nvSpPr>
        <p:spPr>
          <a:xfrm rot="0">
            <a:off x="6307947" y="4351244"/>
            <a:ext cx="2476500"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Coefficiente di correlazione</a:t>
            </a:r>
          </a:p>
        </p:txBody>
      </p:sp>
      <p:sp>
        <p:nvSpPr>
          <p:cNvPr name="TextBox 11" id="11"/>
          <p:cNvSpPr txBox="true"/>
          <p:nvPr/>
        </p:nvSpPr>
        <p:spPr>
          <a:xfrm rot="0">
            <a:off x="324139" y="6691001"/>
            <a:ext cx="9985488"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 Basandoci sul coefficiente di correlazioni possiamo dire che potrebbe esistere una relazione lineare inversa tra le due variabili in esami, ma abbastanza debole.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677113" y="2883664"/>
            <a:ext cx="3176510" cy="679450"/>
          </a:xfrm>
          <a:prstGeom prst="rect">
            <a:avLst/>
          </a:prstGeom>
        </p:spPr>
        <p:txBody>
          <a:bodyPr anchor="t" rtlCol="false" tIns="0" lIns="0" bIns="0" rIns="0">
            <a:spAutoFit/>
          </a:bodyPr>
          <a:lstStyle/>
          <a:p>
            <a:pPr>
              <a:lnSpc>
                <a:spcPts val="5599"/>
              </a:lnSpc>
            </a:pPr>
            <a:r>
              <a:rPr lang="en-US" sz="3999">
                <a:solidFill>
                  <a:srgbClr val="FFFFFF"/>
                </a:solidFill>
                <a:latin typeface="Montserrat Classic"/>
              </a:rPr>
              <a:t>57433.82</a:t>
            </a:r>
          </a:p>
        </p:txBody>
      </p:sp>
      <p:sp>
        <p:nvSpPr>
          <p:cNvPr name="TextBox 5" id="5"/>
          <p:cNvSpPr txBox="true"/>
          <p:nvPr/>
        </p:nvSpPr>
        <p:spPr>
          <a:xfrm rot="0">
            <a:off x="978605" y="76319"/>
            <a:ext cx="989971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1</a:t>
            </a:r>
          </a:p>
        </p:txBody>
      </p:sp>
      <p:sp>
        <p:nvSpPr>
          <p:cNvPr name="TextBox 6" id="6"/>
          <p:cNvSpPr txBox="true"/>
          <p:nvPr/>
        </p:nvSpPr>
        <p:spPr>
          <a:xfrm rot="0">
            <a:off x="2023981" y="2537589"/>
            <a:ext cx="1592970" cy="422275"/>
          </a:xfrm>
          <a:prstGeom prst="rect">
            <a:avLst/>
          </a:prstGeom>
        </p:spPr>
        <p:txBody>
          <a:bodyPr anchor="t" rtlCol="false" tIns="0" lIns="0" bIns="0" rIns="0">
            <a:spAutoFit/>
          </a:bodyPr>
          <a:lstStyle/>
          <a:p>
            <a:pPr>
              <a:lnSpc>
                <a:spcPts val="3500"/>
              </a:lnSpc>
            </a:pPr>
            <a:r>
              <a:rPr lang="en-US" sz="2500">
                <a:solidFill>
                  <a:srgbClr val="FFFFFF"/>
                </a:solidFill>
                <a:latin typeface="Montserrat"/>
              </a:rPr>
              <a:t>Intercetta</a:t>
            </a:r>
          </a:p>
        </p:txBody>
      </p:sp>
      <p:sp>
        <p:nvSpPr>
          <p:cNvPr name="TextBox 7" id="7"/>
          <p:cNvSpPr txBox="true"/>
          <p:nvPr/>
        </p:nvSpPr>
        <p:spPr>
          <a:xfrm rot="0">
            <a:off x="6580090" y="2883664"/>
            <a:ext cx="2852766" cy="679450"/>
          </a:xfrm>
          <a:prstGeom prst="rect">
            <a:avLst/>
          </a:prstGeom>
        </p:spPr>
        <p:txBody>
          <a:bodyPr anchor="t" rtlCol="false" tIns="0" lIns="0" bIns="0" rIns="0">
            <a:spAutoFit/>
          </a:bodyPr>
          <a:lstStyle/>
          <a:p>
            <a:pPr>
              <a:lnSpc>
                <a:spcPts val="5599"/>
              </a:lnSpc>
            </a:pPr>
            <a:r>
              <a:rPr lang="en-US" sz="3999">
                <a:solidFill>
                  <a:srgbClr val="FFFFFF"/>
                </a:solidFill>
                <a:latin typeface="Montserrat Classic"/>
              </a:rPr>
              <a:t>-1302.79</a:t>
            </a:r>
          </a:p>
        </p:txBody>
      </p:sp>
      <p:sp>
        <p:nvSpPr>
          <p:cNvPr name="TextBox 8" id="8"/>
          <p:cNvSpPr txBox="true"/>
          <p:nvPr/>
        </p:nvSpPr>
        <p:spPr>
          <a:xfrm rot="0">
            <a:off x="5928463" y="2537589"/>
            <a:ext cx="3504393" cy="422275"/>
          </a:xfrm>
          <a:prstGeom prst="rect">
            <a:avLst/>
          </a:prstGeom>
        </p:spPr>
        <p:txBody>
          <a:bodyPr anchor="t" rtlCol="false" tIns="0" lIns="0" bIns="0" rIns="0">
            <a:spAutoFit/>
          </a:bodyPr>
          <a:lstStyle/>
          <a:p>
            <a:pPr>
              <a:lnSpc>
                <a:spcPts val="3500"/>
              </a:lnSpc>
            </a:pPr>
            <a:r>
              <a:rPr lang="en-US" sz="2500">
                <a:solidFill>
                  <a:srgbClr val="FFFFFF"/>
                </a:solidFill>
                <a:latin typeface="Montserrat"/>
              </a:rPr>
              <a:t>Coefficiente angolare</a:t>
            </a:r>
          </a:p>
        </p:txBody>
      </p:sp>
      <p:sp>
        <p:nvSpPr>
          <p:cNvPr name="TextBox 9" id="9"/>
          <p:cNvSpPr txBox="true"/>
          <p:nvPr/>
        </p:nvSpPr>
        <p:spPr>
          <a:xfrm rot="0">
            <a:off x="580441" y="4283870"/>
            <a:ext cx="9597076" cy="17272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 Come possiamo vedere dallo scatterplot, i nostri dati non seguono perfettamente l’andamento della retta di interpolazione ottenuta. Vi è una nuvola di punti molto densa all’inizio che poi si dirada lungo la retta.</a:t>
            </a:r>
          </a:p>
        </p:txBody>
      </p:sp>
      <p:sp>
        <p:nvSpPr>
          <p:cNvPr name="TextBox 10" id="10"/>
          <p:cNvSpPr txBox="true"/>
          <p:nvPr/>
        </p:nvSpPr>
        <p:spPr>
          <a:xfrm rot="0">
            <a:off x="580441" y="6449508"/>
            <a:ext cx="9597076"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 Verifichiamo comunque la bontà della retta di interpolazione ottenuta. In particolare, quanto si discostano i valori da lei stimati da quelli effettivamente osservati.</a:t>
            </a:r>
          </a:p>
        </p:txBody>
      </p:sp>
      <p:sp>
        <p:nvSpPr>
          <p:cNvPr name="Freeform 11" id="11"/>
          <p:cNvSpPr/>
          <p:nvPr/>
        </p:nvSpPr>
        <p:spPr>
          <a:xfrm flipH="false" flipV="false" rot="0">
            <a:off x="10625776" y="2585214"/>
            <a:ext cx="7136380" cy="5044863"/>
          </a:xfrm>
          <a:custGeom>
            <a:avLst/>
            <a:gdLst/>
            <a:ahLst/>
            <a:cxnLst/>
            <a:rect r="r" b="b" t="t" l="l"/>
            <a:pathLst>
              <a:path h="5044863" w="7136380">
                <a:moveTo>
                  <a:pt x="0" y="0"/>
                </a:moveTo>
                <a:lnTo>
                  <a:pt x="7136380" y="0"/>
                </a:lnTo>
                <a:lnTo>
                  <a:pt x="7136380" y="5044863"/>
                </a:lnTo>
                <a:lnTo>
                  <a:pt x="0" y="5044863"/>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8384568" y="3844172"/>
            <a:ext cx="8874732" cy="4129908"/>
          </a:xfrm>
          <a:custGeom>
            <a:avLst/>
            <a:gdLst/>
            <a:ahLst/>
            <a:cxnLst/>
            <a:rect r="r" b="b" t="t" l="l"/>
            <a:pathLst>
              <a:path h="4129908" w="8874732">
                <a:moveTo>
                  <a:pt x="0" y="0"/>
                </a:moveTo>
                <a:lnTo>
                  <a:pt x="8874732" y="0"/>
                </a:lnTo>
                <a:lnTo>
                  <a:pt x="8874732" y="4129908"/>
                </a:lnTo>
                <a:lnTo>
                  <a:pt x="0" y="4129908"/>
                </a:lnTo>
                <a:lnTo>
                  <a:pt x="0" y="0"/>
                </a:lnTo>
                <a:close/>
              </a:path>
            </a:pathLst>
          </a:custGeom>
          <a:blipFill>
            <a:blip r:embed="rId2"/>
            <a:stretch>
              <a:fillRect l="0" t="0" r="0" b="0"/>
            </a:stretch>
          </a:blipFill>
        </p:spPr>
      </p:sp>
      <p:sp>
        <p:nvSpPr>
          <p:cNvPr name="TextBox 5" id="5"/>
          <p:cNvSpPr txBox="true"/>
          <p:nvPr/>
        </p:nvSpPr>
        <p:spPr>
          <a:xfrm rot="0">
            <a:off x="590268" y="267231"/>
            <a:ext cx="989971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1</a:t>
            </a:r>
          </a:p>
        </p:txBody>
      </p:sp>
      <p:sp>
        <p:nvSpPr>
          <p:cNvPr name="TextBox 6" id="6"/>
          <p:cNvSpPr txBox="true"/>
          <p:nvPr/>
        </p:nvSpPr>
        <p:spPr>
          <a:xfrm rot="0">
            <a:off x="2468473" y="2160742"/>
            <a:ext cx="12645799"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 Verifichiamo comunque la bontà della retta di interpolazione ottenuta. In particolare, quanto si discostano i valori da lei stimati da quelli effettivamente osservati.</a:t>
            </a:r>
          </a:p>
        </p:txBody>
      </p:sp>
      <p:sp>
        <p:nvSpPr>
          <p:cNvPr name="TextBox 7" id="7"/>
          <p:cNvSpPr txBox="true"/>
          <p:nvPr/>
        </p:nvSpPr>
        <p:spPr>
          <a:xfrm rot="0">
            <a:off x="1520026" y="5245551"/>
            <a:ext cx="5114462"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La grande differenza, ci indica che la retta non ha interpolato perfettamente i dati.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8909963" y="3079994"/>
            <a:ext cx="9001144" cy="4127013"/>
          </a:xfrm>
          <a:custGeom>
            <a:avLst/>
            <a:gdLst/>
            <a:ahLst/>
            <a:cxnLst/>
            <a:rect r="r" b="b" t="t" l="l"/>
            <a:pathLst>
              <a:path h="4127013" w="9001144">
                <a:moveTo>
                  <a:pt x="0" y="0"/>
                </a:moveTo>
                <a:lnTo>
                  <a:pt x="9001144" y="0"/>
                </a:lnTo>
                <a:lnTo>
                  <a:pt x="9001144" y="4127012"/>
                </a:lnTo>
                <a:lnTo>
                  <a:pt x="0" y="4127012"/>
                </a:lnTo>
                <a:lnTo>
                  <a:pt x="0" y="0"/>
                </a:lnTo>
                <a:close/>
              </a:path>
            </a:pathLst>
          </a:custGeom>
          <a:blipFill>
            <a:blip r:embed="rId2"/>
            <a:stretch>
              <a:fillRect l="0" t="-11280" r="0" b="-11280"/>
            </a:stretch>
          </a:blipFill>
        </p:spPr>
      </p:sp>
      <p:sp>
        <p:nvSpPr>
          <p:cNvPr name="TextBox 5" id="5"/>
          <p:cNvSpPr txBox="true"/>
          <p:nvPr/>
        </p:nvSpPr>
        <p:spPr>
          <a:xfrm rot="0">
            <a:off x="1028700" y="314856"/>
            <a:ext cx="989971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1</a:t>
            </a:r>
          </a:p>
        </p:txBody>
      </p:sp>
      <p:sp>
        <p:nvSpPr>
          <p:cNvPr name="TextBox 6" id="6"/>
          <p:cNvSpPr txBox="true"/>
          <p:nvPr/>
        </p:nvSpPr>
        <p:spPr>
          <a:xfrm rot="0">
            <a:off x="701655" y="3078122"/>
            <a:ext cx="7806288"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 Un esame più accurato del modo con cui la retta di regressione interpola i dati può essere ottenuto attraverso il diagramma dei residui.</a:t>
            </a:r>
          </a:p>
        </p:txBody>
      </p:sp>
      <p:sp>
        <p:nvSpPr>
          <p:cNvPr name="TextBox 7" id="7"/>
          <p:cNvSpPr txBox="true"/>
          <p:nvPr/>
        </p:nvSpPr>
        <p:spPr>
          <a:xfrm rot="0">
            <a:off x="701655" y="5047110"/>
            <a:ext cx="7806288"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Un ulteriore prova della scarsa capacità di interpolazione della retta ottenuta è data dal coefficiente di determinazione, prossimo a 0:</a:t>
            </a:r>
          </a:p>
        </p:txBody>
      </p:sp>
      <p:sp>
        <p:nvSpPr>
          <p:cNvPr name="TextBox 8" id="8"/>
          <p:cNvSpPr txBox="true"/>
          <p:nvPr/>
        </p:nvSpPr>
        <p:spPr>
          <a:xfrm rot="0">
            <a:off x="3813661" y="6656075"/>
            <a:ext cx="1582277" cy="679450"/>
          </a:xfrm>
          <a:prstGeom prst="rect">
            <a:avLst/>
          </a:prstGeom>
        </p:spPr>
        <p:txBody>
          <a:bodyPr anchor="t" rtlCol="false" tIns="0" lIns="0" bIns="0" rIns="0">
            <a:spAutoFit/>
          </a:bodyPr>
          <a:lstStyle/>
          <a:p>
            <a:pPr>
              <a:lnSpc>
                <a:spcPts val="5599"/>
              </a:lnSpc>
            </a:pPr>
            <a:r>
              <a:rPr lang="en-US" sz="3999">
                <a:solidFill>
                  <a:srgbClr val="FFFFFF"/>
                </a:solidFill>
                <a:latin typeface="Montserrat Classic"/>
              </a:rPr>
              <a:t>0.1521</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2254114" y="4849622"/>
            <a:ext cx="2884399" cy="1225550"/>
          </a:xfrm>
          <a:prstGeom prst="rect">
            <a:avLst/>
          </a:prstGeom>
        </p:spPr>
        <p:txBody>
          <a:bodyPr anchor="t" rtlCol="false" tIns="0" lIns="0" bIns="0" rIns="0">
            <a:spAutoFit/>
          </a:bodyPr>
          <a:lstStyle/>
          <a:p>
            <a:pPr algn="ctr">
              <a:lnSpc>
                <a:spcPts val="4900"/>
              </a:lnSpc>
            </a:pPr>
            <a:r>
              <a:rPr lang="en-US" sz="3500">
                <a:solidFill>
                  <a:srgbClr val="FFFFFF"/>
                </a:solidFill>
                <a:latin typeface="Montserrat Classic"/>
              </a:rPr>
              <a:t>Tasso di occupazione</a:t>
            </a:r>
          </a:p>
        </p:txBody>
      </p:sp>
      <p:sp>
        <p:nvSpPr>
          <p:cNvPr name="TextBox 5" id="5"/>
          <p:cNvSpPr txBox="true"/>
          <p:nvPr/>
        </p:nvSpPr>
        <p:spPr>
          <a:xfrm rot="0">
            <a:off x="4729926" y="1317653"/>
            <a:ext cx="8828147"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2</a:t>
            </a:r>
          </a:p>
        </p:txBody>
      </p:sp>
      <p:sp>
        <p:nvSpPr>
          <p:cNvPr name="TextBox 6" id="6"/>
          <p:cNvSpPr txBox="true"/>
          <p:nvPr/>
        </p:nvSpPr>
        <p:spPr>
          <a:xfrm rot="0">
            <a:off x="8036706" y="4858678"/>
            <a:ext cx="2335402" cy="1225550"/>
          </a:xfrm>
          <a:prstGeom prst="rect">
            <a:avLst/>
          </a:prstGeom>
        </p:spPr>
        <p:txBody>
          <a:bodyPr anchor="t" rtlCol="false" tIns="0" lIns="0" bIns="0" rIns="0">
            <a:spAutoFit/>
          </a:bodyPr>
          <a:lstStyle/>
          <a:p>
            <a:pPr algn="ctr" marL="0" indent="0" lvl="0">
              <a:lnSpc>
                <a:spcPts val="4900"/>
              </a:lnSpc>
              <a:spcBef>
                <a:spcPct val="0"/>
              </a:spcBef>
            </a:pPr>
            <a:r>
              <a:rPr lang="en-US" sz="3500" strike="noStrike" u="none">
                <a:solidFill>
                  <a:srgbClr val="FFFFFF"/>
                </a:solidFill>
                <a:latin typeface="Montserrat Classic"/>
              </a:rPr>
              <a:t>Forza lavoro</a:t>
            </a:r>
          </a:p>
        </p:txBody>
      </p:sp>
      <p:sp>
        <p:nvSpPr>
          <p:cNvPr name="TextBox 7" id="7"/>
          <p:cNvSpPr txBox="true"/>
          <p:nvPr/>
        </p:nvSpPr>
        <p:spPr>
          <a:xfrm rot="0">
            <a:off x="13267708" y="4849622"/>
            <a:ext cx="2766178" cy="1225550"/>
          </a:xfrm>
          <a:prstGeom prst="rect">
            <a:avLst/>
          </a:prstGeom>
        </p:spPr>
        <p:txBody>
          <a:bodyPr anchor="t" rtlCol="false" tIns="0" lIns="0" bIns="0" rIns="0">
            <a:spAutoFit/>
          </a:bodyPr>
          <a:lstStyle/>
          <a:p>
            <a:pPr algn="ctr" marL="0" indent="0" lvl="0">
              <a:lnSpc>
                <a:spcPts val="4900"/>
              </a:lnSpc>
              <a:spcBef>
                <a:spcPct val="0"/>
              </a:spcBef>
            </a:pPr>
            <a:r>
              <a:rPr lang="en-US" sz="3500" strike="noStrike" u="none">
                <a:solidFill>
                  <a:srgbClr val="FFFFFF"/>
                </a:solidFill>
                <a:latin typeface="Montserrat Classic"/>
              </a:rPr>
              <a:t>Popolazione totale</a:t>
            </a:r>
          </a:p>
        </p:txBody>
      </p:sp>
      <p:sp>
        <p:nvSpPr>
          <p:cNvPr name="TextBox 8" id="8"/>
          <p:cNvSpPr txBox="true"/>
          <p:nvPr/>
        </p:nvSpPr>
        <p:spPr>
          <a:xfrm rot="0">
            <a:off x="3955965" y="2707290"/>
            <a:ext cx="10496884"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Visti i risultati precedenti, abbiamo provato a verificare se il PIL pro capite potesse essere influenzato da più fattori congiuntamente:</a:t>
            </a:r>
          </a:p>
        </p:txBody>
      </p:sp>
      <p:sp>
        <p:nvSpPr>
          <p:cNvPr name="TextBox 9" id="9"/>
          <p:cNvSpPr txBox="true"/>
          <p:nvPr/>
        </p:nvSpPr>
        <p:spPr>
          <a:xfrm rot="0">
            <a:off x="3518220" y="6991137"/>
            <a:ext cx="11372374"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Per far ciò abbiamo effettuato sempre delle </a:t>
            </a:r>
            <a:r>
              <a:rPr lang="en-US" sz="2499">
                <a:solidFill>
                  <a:srgbClr val="FFFFFF"/>
                </a:solidFill>
                <a:latin typeface="Montserrat Bold"/>
              </a:rPr>
              <a:t>misurazioni</a:t>
            </a:r>
            <a:r>
              <a:rPr lang="en-US" sz="2499">
                <a:solidFill>
                  <a:srgbClr val="FFFFFF"/>
                </a:solidFill>
                <a:latin typeface="Montserrat"/>
              </a:rPr>
              <a:t> iniziali per farci un’idea delle relazioni tra le coppie di variabili e poi abbiamo applicato la </a:t>
            </a:r>
            <a:r>
              <a:rPr lang="en-US" sz="2499">
                <a:solidFill>
                  <a:srgbClr val="FFFFFF"/>
                </a:solidFill>
                <a:latin typeface="Montserrat Bold"/>
              </a:rPr>
              <a:t>regressione lineare multipla</a:t>
            </a:r>
            <a:r>
              <a:rPr lang="en-US" sz="2499">
                <a:solidFill>
                  <a:srgbClr val="FFFFFF"/>
                </a:solidFill>
                <a:latin typeface="Montserrat"/>
              </a:rPr>
              <a:t>.</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493962" y="457200"/>
            <a:ext cx="8650038"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2</a:t>
            </a:r>
          </a:p>
        </p:txBody>
      </p:sp>
      <p:sp>
        <p:nvSpPr>
          <p:cNvPr name="TextBox 5" id="5"/>
          <p:cNvSpPr txBox="true"/>
          <p:nvPr/>
        </p:nvSpPr>
        <p:spPr>
          <a:xfrm rot="0">
            <a:off x="2703919" y="2868670"/>
            <a:ext cx="12880161"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Innanzitutto, abbiamo calcolato la covarianza e il coefficiente di correlazione campionaria per ogni coppia di variabile.</a:t>
            </a:r>
          </a:p>
        </p:txBody>
      </p:sp>
      <p:sp>
        <p:nvSpPr>
          <p:cNvPr name="TextBox 6" id="6"/>
          <p:cNvSpPr txBox="true"/>
          <p:nvPr/>
        </p:nvSpPr>
        <p:spPr>
          <a:xfrm rot="0">
            <a:off x="2703919" y="4301011"/>
            <a:ext cx="12880161"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 Il PIL pro capite ha relazioni molto deboli con il resto delle variabili, con una correlazione inversa con il tasso di disoccupazione. Possiamo notare comunque una correlazione molto forte tra la forza lavoro e la popolazione totale.</a:t>
            </a:r>
          </a:p>
        </p:txBody>
      </p:sp>
      <p:sp>
        <p:nvSpPr>
          <p:cNvPr name="TextBox 7" id="7"/>
          <p:cNvSpPr txBox="true"/>
          <p:nvPr/>
        </p:nvSpPr>
        <p:spPr>
          <a:xfrm rot="0">
            <a:off x="2703919" y="6529330"/>
            <a:ext cx="12880161"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Verifichiamo se comunque, tramite queste variabili insieme, riusciamo a definire un modello di regressione lineare multipla che si adatti ai dati.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9152806" y="2312276"/>
            <a:ext cx="7940306" cy="3745023"/>
          </a:xfrm>
          <a:custGeom>
            <a:avLst/>
            <a:gdLst/>
            <a:ahLst/>
            <a:cxnLst/>
            <a:rect r="r" b="b" t="t" l="l"/>
            <a:pathLst>
              <a:path h="3745023" w="7940306">
                <a:moveTo>
                  <a:pt x="0" y="0"/>
                </a:moveTo>
                <a:lnTo>
                  <a:pt x="7940306" y="0"/>
                </a:lnTo>
                <a:lnTo>
                  <a:pt x="7940306" y="3745023"/>
                </a:lnTo>
                <a:lnTo>
                  <a:pt x="0" y="3745023"/>
                </a:lnTo>
                <a:lnTo>
                  <a:pt x="0" y="0"/>
                </a:lnTo>
                <a:close/>
              </a:path>
            </a:pathLst>
          </a:custGeom>
          <a:blipFill>
            <a:blip r:embed="rId2"/>
            <a:stretch>
              <a:fillRect l="0" t="0" r="0" b="0"/>
            </a:stretch>
          </a:blipFill>
        </p:spPr>
      </p:sp>
      <p:sp>
        <p:nvSpPr>
          <p:cNvPr name="TextBox 5" id="5"/>
          <p:cNvSpPr txBox="true"/>
          <p:nvPr/>
        </p:nvSpPr>
        <p:spPr>
          <a:xfrm rot="0">
            <a:off x="1028700" y="457200"/>
            <a:ext cx="989971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2</a:t>
            </a:r>
          </a:p>
        </p:txBody>
      </p:sp>
      <p:sp>
        <p:nvSpPr>
          <p:cNvPr name="TextBox 6" id="6"/>
          <p:cNvSpPr txBox="true"/>
          <p:nvPr/>
        </p:nvSpPr>
        <p:spPr>
          <a:xfrm rot="0">
            <a:off x="1312460" y="2800605"/>
            <a:ext cx="2455771" cy="738000"/>
          </a:xfrm>
          <a:prstGeom prst="rect">
            <a:avLst/>
          </a:prstGeom>
        </p:spPr>
        <p:txBody>
          <a:bodyPr anchor="t" rtlCol="false" tIns="0" lIns="0" bIns="0" rIns="0">
            <a:spAutoFit/>
          </a:bodyPr>
          <a:lstStyle/>
          <a:p>
            <a:pPr algn="ctr">
              <a:lnSpc>
                <a:spcPts val="6047"/>
              </a:lnSpc>
            </a:pPr>
            <a:r>
              <a:rPr lang="en-US" sz="4319">
                <a:solidFill>
                  <a:srgbClr val="FFFFFF"/>
                </a:solidFill>
                <a:latin typeface="Montserrat Classic"/>
              </a:rPr>
              <a:t>42,090</a:t>
            </a:r>
          </a:p>
        </p:txBody>
      </p:sp>
      <p:sp>
        <p:nvSpPr>
          <p:cNvPr name="TextBox 7" id="7"/>
          <p:cNvSpPr txBox="true"/>
          <p:nvPr/>
        </p:nvSpPr>
        <p:spPr>
          <a:xfrm rot="0">
            <a:off x="1312460" y="2306015"/>
            <a:ext cx="2455771" cy="4127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Intercetta</a:t>
            </a:r>
          </a:p>
        </p:txBody>
      </p:sp>
      <p:sp>
        <p:nvSpPr>
          <p:cNvPr name="TextBox 8" id="8"/>
          <p:cNvSpPr txBox="true"/>
          <p:nvPr/>
        </p:nvSpPr>
        <p:spPr>
          <a:xfrm rot="0">
            <a:off x="5008305" y="2800605"/>
            <a:ext cx="2455771" cy="738000"/>
          </a:xfrm>
          <a:prstGeom prst="rect">
            <a:avLst/>
          </a:prstGeom>
        </p:spPr>
        <p:txBody>
          <a:bodyPr anchor="t" rtlCol="false" tIns="0" lIns="0" bIns="0" rIns="0">
            <a:spAutoFit/>
          </a:bodyPr>
          <a:lstStyle/>
          <a:p>
            <a:pPr algn="ctr">
              <a:lnSpc>
                <a:spcPts val="6047"/>
              </a:lnSpc>
            </a:pPr>
            <a:r>
              <a:rPr lang="en-US" sz="4319">
                <a:solidFill>
                  <a:srgbClr val="FFFFFF"/>
                </a:solidFill>
                <a:latin typeface="Montserrat Classic"/>
              </a:rPr>
              <a:t>0.00020</a:t>
            </a:r>
          </a:p>
        </p:txBody>
      </p:sp>
      <p:sp>
        <p:nvSpPr>
          <p:cNvPr name="TextBox 9" id="9"/>
          <p:cNvSpPr txBox="true"/>
          <p:nvPr/>
        </p:nvSpPr>
        <p:spPr>
          <a:xfrm rot="0">
            <a:off x="1312460" y="4633072"/>
            <a:ext cx="2381800" cy="738000"/>
          </a:xfrm>
          <a:prstGeom prst="rect">
            <a:avLst/>
          </a:prstGeom>
        </p:spPr>
        <p:txBody>
          <a:bodyPr anchor="t" rtlCol="false" tIns="0" lIns="0" bIns="0" rIns="0">
            <a:spAutoFit/>
          </a:bodyPr>
          <a:lstStyle/>
          <a:p>
            <a:pPr algn="ctr">
              <a:lnSpc>
                <a:spcPts val="6047"/>
              </a:lnSpc>
            </a:pPr>
            <a:r>
              <a:rPr lang="en-US" sz="4319">
                <a:solidFill>
                  <a:srgbClr val="FFFFFF"/>
                </a:solidFill>
                <a:latin typeface="Montserrat Classic"/>
              </a:rPr>
              <a:t>−863.2</a:t>
            </a:r>
          </a:p>
        </p:txBody>
      </p:sp>
      <p:sp>
        <p:nvSpPr>
          <p:cNvPr name="TextBox 10" id="10"/>
          <p:cNvSpPr txBox="true"/>
          <p:nvPr/>
        </p:nvSpPr>
        <p:spPr>
          <a:xfrm rot="0">
            <a:off x="5008305" y="2296490"/>
            <a:ext cx="2455771" cy="422275"/>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a:rPr>
              <a:t>Regressore 1</a:t>
            </a:r>
          </a:p>
        </p:txBody>
      </p:sp>
      <p:sp>
        <p:nvSpPr>
          <p:cNvPr name="TextBox 11" id="11"/>
          <p:cNvSpPr txBox="true"/>
          <p:nvPr/>
        </p:nvSpPr>
        <p:spPr>
          <a:xfrm rot="0">
            <a:off x="1312460" y="4146687"/>
            <a:ext cx="2455771" cy="4127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Regressore 2</a:t>
            </a:r>
          </a:p>
        </p:txBody>
      </p:sp>
      <p:sp>
        <p:nvSpPr>
          <p:cNvPr name="TextBox 12" id="12"/>
          <p:cNvSpPr txBox="true"/>
          <p:nvPr/>
        </p:nvSpPr>
        <p:spPr>
          <a:xfrm rot="0">
            <a:off x="5008305" y="4633072"/>
            <a:ext cx="2381800" cy="738000"/>
          </a:xfrm>
          <a:prstGeom prst="rect">
            <a:avLst/>
          </a:prstGeom>
        </p:spPr>
        <p:txBody>
          <a:bodyPr anchor="t" rtlCol="false" tIns="0" lIns="0" bIns="0" rIns="0">
            <a:spAutoFit/>
          </a:bodyPr>
          <a:lstStyle/>
          <a:p>
            <a:pPr algn="ctr">
              <a:lnSpc>
                <a:spcPts val="6047"/>
              </a:lnSpc>
            </a:pPr>
            <a:r>
              <a:rPr lang="en-US" sz="4319">
                <a:solidFill>
                  <a:srgbClr val="FFFFFF"/>
                </a:solidFill>
                <a:latin typeface="Montserrat Classic"/>
              </a:rPr>
              <a:t>0.00143</a:t>
            </a:r>
          </a:p>
        </p:txBody>
      </p:sp>
      <p:sp>
        <p:nvSpPr>
          <p:cNvPr name="TextBox 13" id="13"/>
          <p:cNvSpPr txBox="true"/>
          <p:nvPr/>
        </p:nvSpPr>
        <p:spPr>
          <a:xfrm rot="0">
            <a:off x="5008305" y="4146687"/>
            <a:ext cx="2455771" cy="4127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Regressore 3</a:t>
            </a:r>
          </a:p>
        </p:txBody>
      </p:sp>
      <p:sp>
        <p:nvSpPr>
          <p:cNvPr name="TextBox 14" id="14"/>
          <p:cNvSpPr txBox="true"/>
          <p:nvPr/>
        </p:nvSpPr>
        <p:spPr>
          <a:xfrm rot="0">
            <a:off x="2959271" y="6847874"/>
            <a:ext cx="12369459" cy="17272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Il PIL pro capite ha valori molto alti, quando le altre variabili sono tutte poste a 0. Sia la popolazione totale sia la forza lavoro abbiano dei valori prossimi a 0. D'altro canto, vi è una forte relazione negativa tra il tasso di disoccupazione e il PIL pro capite.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9861780" y="3270989"/>
            <a:ext cx="7940306" cy="3745023"/>
          </a:xfrm>
          <a:custGeom>
            <a:avLst/>
            <a:gdLst/>
            <a:ahLst/>
            <a:cxnLst/>
            <a:rect r="r" b="b" t="t" l="l"/>
            <a:pathLst>
              <a:path h="3745023" w="7940306">
                <a:moveTo>
                  <a:pt x="0" y="0"/>
                </a:moveTo>
                <a:lnTo>
                  <a:pt x="7940305" y="0"/>
                </a:lnTo>
                <a:lnTo>
                  <a:pt x="7940305" y="3745022"/>
                </a:lnTo>
                <a:lnTo>
                  <a:pt x="0" y="3745022"/>
                </a:lnTo>
                <a:lnTo>
                  <a:pt x="0" y="0"/>
                </a:lnTo>
                <a:close/>
              </a:path>
            </a:pathLst>
          </a:custGeom>
          <a:blipFill>
            <a:blip r:embed="rId2"/>
            <a:stretch>
              <a:fillRect l="0" t="0" r="0" b="0"/>
            </a:stretch>
          </a:blipFill>
        </p:spPr>
      </p:sp>
      <p:sp>
        <p:nvSpPr>
          <p:cNvPr name="TextBox 5" id="5"/>
          <p:cNvSpPr txBox="true"/>
          <p:nvPr/>
        </p:nvSpPr>
        <p:spPr>
          <a:xfrm rot="0">
            <a:off x="1028700" y="457200"/>
            <a:ext cx="989971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2</a:t>
            </a:r>
          </a:p>
        </p:txBody>
      </p:sp>
      <p:sp>
        <p:nvSpPr>
          <p:cNvPr name="TextBox 6" id="6"/>
          <p:cNvSpPr txBox="true"/>
          <p:nvPr/>
        </p:nvSpPr>
        <p:spPr>
          <a:xfrm rot="0">
            <a:off x="264704" y="2725894"/>
            <a:ext cx="9597076" cy="17272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I grafici dei residui standardizzati mostrano che i residui sono distribuiti in modo apparentemente casuale attorno allo zero, senza mostrare schemi distinti che suggeriscano relazioni non lineari non catturate dal modello.</a:t>
            </a:r>
          </a:p>
        </p:txBody>
      </p:sp>
      <p:sp>
        <p:nvSpPr>
          <p:cNvPr name="TextBox 7" id="7"/>
          <p:cNvSpPr txBox="true"/>
          <p:nvPr/>
        </p:nvSpPr>
        <p:spPr>
          <a:xfrm rot="0">
            <a:off x="264704" y="6742487"/>
            <a:ext cx="9597076"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Tuttavia, si notano alcuni punti dati che si discostano significativamente dalla concentrazione centrale.</a:t>
            </a:r>
          </a:p>
        </p:txBody>
      </p:sp>
      <p:sp>
        <p:nvSpPr>
          <p:cNvPr name="TextBox 8" id="8"/>
          <p:cNvSpPr txBox="true"/>
          <p:nvPr/>
        </p:nvSpPr>
        <p:spPr>
          <a:xfrm rot="0">
            <a:off x="1797748" y="5172340"/>
            <a:ext cx="6530988"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La varianza dei residui appare costante attraverso i valori stimati.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9861780" y="3308856"/>
            <a:ext cx="7940306" cy="3745023"/>
          </a:xfrm>
          <a:custGeom>
            <a:avLst/>
            <a:gdLst/>
            <a:ahLst/>
            <a:cxnLst/>
            <a:rect r="r" b="b" t="t" l="l"/>
            <a:pathLst>
              <a:path h="3745023" w="7940306">
                <a:moveTo>
                  <a:pt x="0" y="0"/>
                </a:moveTo>
                <a:lnTo>
                  <a:pt x="7940305" y="0"/>
                </a:lnTo>
                <a:lnTo>
                  <a:pt x="7940305" y="3745022"/>
                </a:lnTo>
                <a:lnTo>
                  <a:pt x="0" y="3745022"/>
                </a:lnTo>
                <a:lnTo>
                  <a:pt x="0" y="0"/>
                </a:lnTo>
                <a:close/>
              </a:path>
            </a:pathLst>
          </a:custGeom>
          <a:blipFill>
            <a:blip r:embed="rId2"/>
            <a:stretch>
              <a:fillRect l="0" t="0" r="0" b="0"/>
            </a:stretch>
          </a:blipFill>
        </p:spPr>
      </p:sp>
      <p:sp>
        <p:nvSpPr>
          <p:cNvPr name="TextBox 5" id="5"/>
          <p:cNvSpPr txBox="true"/>
          <p:nvPr/>
        </p:nvSpPr>
        <p:spPr>
          <a:xfrm rot="0">
            <a:off x="1028700" y="387989"/>
            <a:ext cx="989971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2</a:t>
            </a:r>
          </a:p>
        </p:txBody>
      </p:sp>
      <p:sp>
        <p:nvSpPr>
          <p:cNvPr name="TextBox 6" id="6"/>
          <p:cNvSpPr txBox="true"/>
          <p:nvPr/>
        </p:nvSpPr>
        <p:spPr>
          <a:xfrm rot="0">
            <a:off x="997315" y="6078894"/>
            <a:ext cx="8131853"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Possiamo concludere che il PIL pro capite non è legato alle variabili prese in esame, come si potrebbe diversamente pensare.</a:t>
            </a:r>
          </a:p>
        </p:txBody>
      </p:sp>
      <p:sp>
        <p:nvSpPr>
          <p:cNvPr name="TextBox 7" id="7"/>
          <p:cNvSpPr txBox="true"/>
          <p:nvPr/>
        </p:nvSpPr>
        <p:spPr>
          <a:xfrm rot="0">
            <a:off x="264704" y="2989437"/>
            <a:ext cx="9597076"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L’ultima cosa che ci rimane da fare è definire il coefficiente di determinazione per verificare la bontà della retta di interpolazione.</a:t>
            </a:r>
          </a:p>
        </p:txBody>
      </p:sp>
      <p:sp>
        <p:nvSpPr>
          <p:cNvPr name="TextBox 8" id="8"/>
          <p:cNvSpPr txBox="true"/>
          <p:nvPr/>
        </p:nvSpPr>
        <p:spPr>
          <a:xfrm rot="0">
            <a:off x="3943733" y="4650636"/>
            <a:ext cx="2239018" cy="740911"/>
          </a:xfrm>
          <a:prstGeom prst="rect">
            <a:avLst/>
          </a:prstGeom>
        </p:spPr>
        <p:txBody>
          <a:bodyPr anchor="t" rtlCol="false" tIns="0" lIns="0" bIns="0" rIns="0">
            <a:spAutoFit/>
          </a:bodyPr>
          <a:lstStyle/>
          <a:p>
            <a:pPr>
              <a:lnSpc>
                <a:spcPts val="6047"/>
              </a:lnSpc>
            </a:pPr>
            <a:r>
              <a:rPr lang="en-US" sz="4319">
                <a:solidFill>
                  <a:srgbClr val="FFFFFF"/>
                </a:solidFill>
                <a:latin typeface="Montserrat Classic"/>
              </a:rPr>
              <a:t>0.06963</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1850061" y="661348"/>
            <a:ext cx="6437939" cy="0"/>
          </a:xfrm>
          <a:prstGeom prst="line">
            <a:avLst/>
          </a:prstGeom>
          <a:ln cap="flat" w="28575">
            <a:solidFill>
              <a:srgbClr val="2254C5"/>
            </a:solidFill>
            <a:prstDash val="solid"/>
            <a:headEnd type="none" len="sm" w="sm"/>
            <a:tailEnd type="none" len="sm" w="sm"/>
          </a:ln>
        </p:spPr>
      </p:sp>
      <p:sp>
        <p:nvSpPr>
          <p:cNvPr name="AutoShape 3" id="3"/>
          <p:cNvSpPr/>
          <p:nvPr/>
        </p:nvSpPr>
        <p:spPr>
          <a:xfrm rot="0">
            <a:off x="0" y="9728445"/>
            <a:ext cx="18395101" cy="0"/>
          </a:xfrm>
          <a:prstGeom prst="line">
            <a:avLst/>
          </a:prstGeom>
          <a:ln cap="flat" w="38100">
            <a:solidFill>
              <a:srgbClr val="2254C5"/>
            </a:solidFill>
            <a:prstDash val="solid"/>
            <a:headEnd type="none" len="sm" w="sm"/>
            <a:tailEnd type="none" len="sm" w="sm"/>
          </a:ln>
        </p:spPr>
      </p:sp>
      <p:sp>
        <p:nvSpPr>
          <p:cNvPr name="TextBox 4" id="4"/>
          <p:cNvSpPr txBox="true"/>
          <p:nvPr/>
        </p:nvSpPr>
        <p:spPr>
          <a:xfrm rot="0">
            <a:off x="1028700" y="200973"/>
            <a:ext cx="9842757" cy="854075"/>
          </a:xfrm>
          <a:prstGeom prst="rect">
            <a:avLst/>
          </a:prstGeom>
        </p:spPr>
        <p:txBody>
          <a:bodyPr anchor="t" rtlCol="false" tIns="0" lIns="0" bIns="0" rIns="0">
            <a:spAutoFit/>
          </a:bodyPr>
          <a:lstStyle/>
          <a:p>
            <a:pPr>
              <a:lnSpc>
                <a:spcPts val="7000"/>
              </a:lnSpc>
            </a:pPr>
            <a:r>
              <a:rPr lang="en-US" sz="5000">
                <a:solidFill>
                  <a:srgbClr val="2254C5"/>
                </a:solidFill>
                <a:latin typeface="Montserrat Bold"/>
              </a:rPr>
              <a:t>Domande di ricerca</a:t>
            </a:r>
          </a:p>
        </p:txBody>
      </p:sp>
      <p:grpSp>
        <p:nvGrpSpPr>
          <p:cNvPr name="Group 5" id="5"/>
          <p:cNvGrpSpPr/>
          <p:nvPr/>
        </p:nvGrpSpPr>
        <p:grpSpPr>
          <a:xfrm rot="0">
            <a:off x="2809826" y="2708221"/>
            <a:ext cx="5181760" cy="1902105"/>
            <a:chOff x="0" y="0"/>
            <a:chExt cx="6909013" cy="2536140"/>
          </a:xfrm>
        </p:grpSpPr>
        <p:grpSp>
          <p:nvGrpSpPr>
            <p:cNvPr name="Group 6" id="6"/>
            <p:cNvGrpSpPr/>
            <p:nvPr/>
          </p:nvGrpSpPr>
          <p:grpSpPr>
            <a:xfrm rot="0">
              <a:off x="0" y="0"/>
              <a:ext cx="6909013" cy="2536140"/>
              <a:chOff x="0" y="0"/>
              <a:chExt cx="4653198" cy="1708082"/>
            </a:xfrm>
          </p:grpSpPr>
          <p:sp>
            <p:nvSpPr>
              <p:cNvPr name="Freeform 7" id="7"/>
              <p:cNvSpPr/>
              <p:nvPr/>
            </p:nvSpPr>
            <p:spPr>
              <a:xfrm flipH="false" flipV="false" rot="0">
                <a:off x="0" y="0"/>
                <a:ext cx="4653198" cy="1708082"/>
              </a:xfrm>
              <a:custGeom>
                <a:avLst/>
                <a:gdLst/>
                <a:ahLst/>
                <a:cxnLst/>
                <a:rect r="r" b="b" t="t" l="l"/>
                <a:pathLst>
                  <a:path h="1708082" w="4653198">
                    <a:moveTo>
                      <a:pt x="0" y="0"/>
                    </a:moveTo>
                    <a:lnTo>
                      <a:pt x="4653198" y="0"/>
                    </a:lnTo>
                    <a:lnTo>
                      <a:pt x="4653198" y="1708082"/>
                    </a:lnTo>
                    <a:lnTo>
                      <a:pt x="0" y="1708082"/>
                    </a:lnTo>
                    <a:close/>
                  </a:path>
                </a:pathLst>
              </a:custGeom>
              <a:solidFill>
                <a:srgbClr val="2254C5"/>
              </a:solidFill>
            </p:spPr>
          </p:sp>
        </p:grpSp>
        <p:sp>
          <p:nvSpPr>
            <p:cNvPr name="TextBox 8" id="8"/>
            <p:cNvSpPr txBox="true"/>
            <p:nvPr/>
          </p:nvSpPr>
          <p:spPr>
            <a:xfrm rot="0">
              <a:off x="282955" y="87182"/>
              <a:ext cx="6343104" cy="2333202"/>
            </a:xfrm>
            <a:prstGeom prst="rect">
              <a:avLst/>
            </a:prstGeom>
          </p:spPr>
          <p:txBody>
            <a:bodyPr anchor="t" rtlCol="false" tIns="0" lIns="0" bIns="0" rIns="0">
              <a:spAutoFit/>
            </a:bodyPr>
            <a:lstStyle/>
            <a:p>
              <a:pPr algn="ctr">
                <a:lnSpc>
                  <a:spcPts val="2380"/>
                </a:lnSpc>
              </a:pPr>
              <a:r>
                <a:rPr lang="en-US" sz="1700">
                  <a:solidFill>
                    <a:srgbClr val="FFFFFF"/>
                  </a:solidFill>
                  <a:latin typeface="Montserrat Classic"/>
                </a:rPr>
                <a:t>1: Indagare la possibile correlazione tra il PIL pro capite delle città e la media </a:t>
              </a:r>
              <a:r>
                <a:rPr lang="en-US" sz="1700">
                  <a:solidFill>
                    <a:srgbClr val="FFFFFF"/>
                  </a:solidFill>
                  <a:latin typeface="Montserrat Classic"/>
                </a:rPr>
                <a:t>di esposizione alla PM2.5. verificando se è possibile prevedere il PIL pro capite di una città, basandoci sul suo livello di inquinamento</a:t>
              </a:r>
            </a:p>
          </p:txBody>
        </p:sp>
      </p:grpSp>
      <p:grpSp>
        <p:nvGrpSpPr>
          <p:cNvPr name="Group 9" id="9"/>
          <p:cNvGrpSpPr/>
          <p:nvPr/>
        </p:nvGrpSpPr>
        <p:grpSpPr>
          <a:xfrm rot="0">
            <a:off x="10232025" y="2708221"/>
            <a:ext cx="5181760" cy="1902105"/>
            <a:chOff x="0" y="0"/>
            <a:chExt cx="6909013" cy="2536140"/>
          </a:xfrm>
        </p:grpSpPr>
        <p:grpSp>
          <p:nvGrpSpPr>
            <p:cNvPr name="Group 10" id="10"/>
            <p:cNvGrpSpPr/>
            <p:nvPr/>
          </p:nvGrpSpPr>
          <p:grpSpPr>
            <a:xfrm rot="0">
              <a:off x="0" y="0"/>
              <a:ext cx="6909013" cy="2536140"/>
              <a:chOff x="0" y="0"/>
              <a:chExt cx="4653198" cy="1708082"/>
            </a:xfrm>
          </p:grpSpPr>
          <p:sp>
            <p:nvSpPr>
              <p:cNvPr name="Freeform 11" id="11"/>
              <p:cNvSpPr/>
              <p:nvPr/>
            </p:nvSpPr>
            <p:spPr>
              <a:xfrm flipH="false" flipV="false" rot="0">
                <a:off x="0" y="0"/>
                <a:ext cx="4653198" cy="1708082"/>
              </a:xfrm>
              <a:custGeom>
                <a:avLst/>
                <a:gdLst/>
                <a:ahLst/>
                <a:cxnLst/>
                <a:rect r="r" b="b" t="t" l="l"/>
                <a:pathLst>
                  <a:path h="1708082" w="4653198">
                    <a:moveTo>
                      <a:pt x="0" y="0"/>
                    </a:moveTo>
                    <a:lnTo>
                      <a:pt x="4653198" y="0"/>
                    </a:lnTo>
                    <a:lnTo>
                      <a:pt x="4653198" y="1708082"/>
                    </a:lnTo>
                    <a:lnTo>
                      <a:pt x="0" y="1708082"/>
                    </a:lnTo>
                    <a:close/>
                  </a:path>
                </a:pathLst>
              </a:custGeom>
              <a:solidFill>
                <a:srgbClr val="2254C5"/>
              </a:solidFill>
            </p:spPr>
          </p:sp>
        </p:grpSp>
        <p:sp>
          <p:nvSpPr>
            <p:cNvPr name="TextBox 12" id="12"/>
            <p:cNvSpPr txBox="true"/>
            <p:nvPr/>
          </p:nvSpPr>
          <p:spPr>
            <a:xfrm rot="0">
              <a:off x="282955" y="284032"/>
              <a:ext cx="6343104" cy="1939502"/>
            </a:xfrm>
            <a:prstGeom prst="rect">
              <a:avLst/>
            </a:prstGeom>
          </p:spPr>
          <p:txBody>
            <a:bodyPr anchor="t" rtlCol="false" tIns="0" lIns="0" bIns="0" rIns="0">
              <a:spAutoFit/>
            </a:bodyPr>
            <a:lstStyle/>
            <a:p>
              <a:pPr algn="ctr">
                <a:lnSpc>
                  <a:spcPts val="2380"/>
                </a:lnSpc>
              </a:pPr>
              <a:r>
                <a:rPr lang="en-US" sz="1700">
                  <a:solidFill>
                    <a:srgbClr val="FFFFFF"/>
                  </a:solidFill>
                  <a:latin typeface="Montserrat Classic"/>
                </a:rPr>
                <a:t>2: Esaminare in che modo combinazioni di variabili come forza lavoro, tasso </a:t>
              </a:r>
              <a:r>
                <a:rPr lang="en-US" sz="1700">
                  <a:solidFill>
                    <a:srgbClr val="FFFFFF"/>
                  </a:solidFill>
                  <a:latin typeface="Montserrat Classic"/>
                </a:rPr>
                <a:t>di disoccupazione e popolazione totale possono congiuntamente influenzare il PIL pro capite di una città.</a:t>
              </a:r>
            </a:p>
          </p:txBody>
        </p:sp>
      </p:grpSp>
      <p:grpSp>
        <p:nvGrpSpPr>
          <p:cNvPr name="Group 13" id="13"/>
          <p:cNvGrpSpPr/>
          <p:nvPr/>
        </p:nvGrpSpPr>
        <p:grpSpPr>
          <a:xfrm rot="0">
            <a:off x="2809826" y="5159550"/>
            <a:ext cx="5181760" cy="1902105"/>
            <a:chOff x="0" y="0"/>
            <a:chExt cx="6909013" cy="2536140"/>
          </a:xfrm>
        </p:grpSpPr>
        <p:grpSp>
          <p:nvGrpSpPr>
            <p:cNvPr name="Group 14" id="14"/>
            <p:cNvGrpSpPr/>
            <p:nvPr/>
          </p:nvGrpSpPr>
          <p:grpSpPr>
            <a:xfrm rot="0">
              <a:off x="0" y="0"/>
              <a:ext cx="6909013" cy="2536140"/>
              <a:chOff x="0" y="0"/>
              <a:chExt cx="4653198" cy="1708082"/>
            </a:xfrm>
          </p:grpSpPr>
          <p:sp>
            <p:nvSpPr>
              <p:cNvPr name="Freeform 15" id="15"/>
              <p:cNvSpPr/>
              <p:nvPr/>
            </p:nvSpPr>
            <p:spPr>
              <a:xfrm flipH="false" flipV="false" rot="0">
                <a:off x="0" y="0"/>
                <a:ext cx="4653198" cy="1708082"/>
              </a:xfrm>
              <a:custGeom>
                <a:avLst/>
                <a:gdLst/>
                <a:ahLst/>
                <a:cxnLst/>
                <a:rect r="r" b="b" t="t" l="l"/>
                <a:pathLst>
                  <a:path h="1708082" w="4653198">
                    <a:moveTo>
                      <a:pt x="0" y="0"/>
                    </a:moveTo>
                    <a:lnTo>
                      <a:pt x="4653198" y="0"/>
                    </a:lnTo>
                    <a:lnTo>
                      <a:pt x="4653198" y="1708082"/>
                    </a:lnTo>
                    <a:lnTo>
                      <a:pt x="0" y="1708082"/>
                    </a:lnTo>
                    <a:close/>
                  </a:path>
                </a:pathLst>
              </a:custGeom>
              <a:solidFill>
                <a:srgbClr val="2254C5"/>
              </a:solidFill>
            </p:spPr>
          </p:sp>
        </p:grpSp>
        <p:sp>
          <p:nvSpPr>
            <p:cNvPr name="TextBox 16" id="16"/>
            <p:cNvSpPr txBox="true"/>
            <p:nvPr/>
          </p:nvSpPr>
          <p:spPr>
            <a:xfrm rot="0">
              <a:off x="282955" y="874582"/>
              <a:ext cx="6343104" cy="758402"/>
            </a:xfrm>
            <a:prstGeom prst="rect">
              <a:avLst/>
            </a:prstGeom>
          </p:spPr>
          <p:txBody>
            <a:bodyPr anchor="t" rtlCol="false" tIns="0" lIns="0" bIns="0" rIns="0">
              <a:spAutoFit/>
            </a:bodyPr>
            <a:lstStyle/>
            <a:p>
              <a:pPr algn="ctr">
                <a:lnSpc>
                  <a:spcPts val="2380"/>
                </a:lnSpc>
              </a:pPr>
              <a:r>
                <a:rPr lang="en-US" sz="1700">
                  <a:solidFill>
                    <a:srgbClr val="FFFFFF"/>
                  </a:solidFill>
                  <a:latin typeface="Montserrat Classic"/>
                </a:rPr>
                <a:t>3: Osservare come il PIL si è evoluto nel tempo nelle varie città.</a:t>
              </a:r>
            </a:p>
          </p:txBody>
        </p:sp>
      </p:grpSp>
      <p:grpSp>
        <p:nvGrpSpPr>
          <p:cNvPr name="Group 17" id="17"/>
          <p:cNvGrpSpPr/>
          <p:nvPr/>
        </p:nvGrpSpPr>
        <p:grpSpPr>
          <a:xfrm rot="0">
            <a:off x="10232025" y="5159550"/>
            <a:ext cx="5181760" cy="1902105"/>
            <a:chOff x="0" y="0"/>
            <a:chExt cx="6909013" cy="2536140"/>
          </a:xfrm>
        </p:grpSpPr>
        <p:grpSp>
          <p:nvGrpSpPr>
            <p:cNvPr name="Group 18" id="18"/>
            <p:cNvGrpSpPr/>
            <p:nvPr/>
          </p:nvGrpSpPr>
          <p:grpSpPr>
            <a:xfrm rot="0">
              <a:off x="0" y="0"/>
              <a:ext cx="6909013" cy="2536140"/>
              <a:chOff x="0" y="0"/>
              <a:chExt cx="4653198" cy="1708082"/>
            </a:xfrm>
          </p:grpSpPr>
          <p:sp>
            <p:nvSpPr>
              <p:cNvPr name="Freeform 19" id="19"/>
              <p:cNvSpPr/>
              <p:nvPr/>
            </p:nvSpPr>
            <p:spPr>
              <a:xfrm flipH="false" flipV="false" rot="0">
                <a:off x="0" y="0"/>
                <a:ext cx="4653198" cy="1708082"/>
              </a:xfrm>
              <a:custGeom>
                <a:avLst/>
                <a:gdLst/>
                <a:ahLst/>
                <a:cxnLst/>
                <a:rect r="r" b="b" t="t" l="l"/>
                <a:pathLst>
                  <a:path h="1708082" w="4653198">
                    <a:moveTo>
                      <a:pt x="0" y="0"/>
                    </a:moveTo>
                    <a:lnTo>
                      <a:pt x="4653198" y="0"/>
                    </a:lnTo>
                    <a:lnTo>
                      <a:pt x="4653198" y="1708082"/>
                    </a:lnTo>
                    <a:lnTo>
                      <a:pt x="0" y="1708082"/>
                    </a:lnTo>
                    <a:close/>
                  </a:path>
                </a:pathLst>
              </a:custGeom>
              <a:solidFill>
                <a:srgbClr val="2254C5"/>
              </a:solidFill>
            </p:spPr>
          </p:sp>
        </p:grpSp>
        <p:sp>
          <p:nvSpPr>
            <p:cNvPr name="TextBox 20" id="20"/>
            <p:cNvSpPr txBox="true"/>
            <p:nvPr/>
          </p:nvSpPr>
          <p:spPr>
            <a:xfrm rot="0">
              <a:off x="282955" y="480882"/>
              <a:ext cx="6343104" cy="1545802"/>
            </a:xfrm>
            <a:prstGeom prst="rect">
              <a:avLst/>
            </a:prstGeom>
          </p:spPr>
          <p:txBody>
            <a:bodyPr anchor="t" rtlCol="false" tIns="0" lIns="0" bIns="0" rIns="0">
              <a:spAutoFit/>
            </a:bodyPr>
            <a:lstStyle/>
            <a:p>
              <a:pPr algn="ctr">
                <a:lnSpc>
                  <a:spcPts val="2380"/>
                </a:lnSpc>
              </a:pPr>
              <a:r>
                <a:rPr lang="en-US" sz="1700">
                  <a:solidFill>
                    <a:srgbClr val="FFFFFF"/>
                  </a:solidFill>
                  <a:latin typeface="Montserrat Classic"/>
                </a:rPr>
                <a:t>4: Cercare di raggruppare le nazioni in cluster basandoci su variabili come PIL </a:t>
              </a:r>
              <a:r>
                <a:rPr lang="en-US" sz="1700">
                  <a:solidFill>
                    <a:srgbClr val="FFFFFF"/>
                  </a:solidFill>
                  <a:latin typeface="Montserrat Classic"/>
                </a:rPr>
                <a:t>pro capite, tasso di disoccupazione, densità di popolazione e inquinamento.</a:t>
              </a:r>
            </a:p>
          </p:txBody>
        </p:sp>
      </p:grpSp>
      <p:grpSp>
        <p:nvGrpSpPr>
          <p:cNvPr name="Group 21" id="21"/>
          <p:cNvGrpSpPr/>
          <p:nvPr/>
        </p:nvGrpSpPr>
        <p:grpSpPr>
          <a:xfrm rot="0">
            <a:off x="6553120" y="7610878"/>
            <a:ext cx="5181760" cy="1902105"/>
            <a:chOff x="0" y="0"/>
            <a:chExt cx="6909013" cy="2536140"/>
          </a:xfrm>
        </p:grpSpPr>
        <p:grpSp>
          <p:nvGrpSpPr>
            <p:cNvPr name="Group 22" id="22"/>
            <p:cNvGrpSpPr/>
            <p:nvPr/>
          </p:nvGrpSpPr>
          <p:grpSpPr>
            <a:xfrm rot="0">
              <a:off x="0" y="0"/>
              <a:ext cx="6909013" cy="2536140"/>
              <a:chOff x="0" y="0"/>
              <a:chExt cx="4653198" cy="1708082"/>
            </a:xfrm>
          </p:grpSpPr>
          <p:sp>
            <p:nvSpPr>
              <p:cNvPr name="Freeform 23" id="23"/>
              <p:cNvSpPr/>
              <p:nvPr/>
            </p:nvSpPr>
            <p:spPr>
              <a:xfrm flipH="false" flipV="false" rot="0">
                <a:off x="0" y="0"/>
                <a:ext cx="4653198" cy="1708082"/>
              </a:xfrm>
              <a:custGeom>
                <a:avLst/>
                <a:gdLst/>
                <a:ahLst/>
                <a:cxnLst/>
                <a:rect r="r" b="b" t="t" l="l"/>
                <a:pathLst>
                  <a:path h="1708082" w="4653198">
                    <a:moveTo>
                      <a:pt x="0" y="0"/>
                    </a:moveTo>
                    <a:lnTo>
                      <a:pt x="4653198" y="0"/>
                    </a:lnTo>
                    <a:lnTo>
                      <a:pt x="4653198" y="1708082"/>
                    </a:lnTo>
                    <a:lnTo>
                      <a:pt x="0" y="1708082"/>
                    </a:lnTo>
                    <a:close/>
                  </a:path>
                </a:pathLst>
              </a:custGeom>
              <a:solidFill>
                <a:srgbClr val="2254C5"/>
              </a:solidFill>
            </p:spPr>
          </p:sp>
        </p:grpSp>
        <p:sp>
          <p:nvSpPr>
            <p:cNvPr name="TextBox 24" id="24"/>
            <p:cNvSpPr txBox="true"/>
            <p:nvPr/>
          </p:nvSpPr>
          <p:spPr>
            <a:xfrm rot="0">
              <a:off x="282955" y="284032"/>
              <a:ext cx="6343104" cy="1939502"/>
            </a:xfrm>
            <a:prstGeom prst="rect">
              <a:avLst/>
            </a:prstGeom>
          </p:spPr>
          <p:txBody>
            <a:bodyPr anchor="t" rtlCol="false" tIns="0" lIns="0" bIns="0" rIns="0">
              <a:spAutoFit/>
            </a:bodyPr>
            <a:lstStyle/>
            <a:p>
              <a:pPr algn="ctr">
                <a:lnSpc>
                  <a:spcPts val="2380"/>
                </a:lnSpc>
              </a:pPr>
              <a:r>
                <a:rPr lang="en-US" sz="1700">
                  <a:solidFill>
                    <a:srgbClr val="FFFFFF"/>
                  </a:solidFill>
                  <a:latin typeface="Montserrat Classic"/>
                </a:rPr>
                <a:t>5: Come è cambiata l’esposizione media della popolazione alle PM2.5 dal 2009 </a:t>
              </a:r>
              <a:r>
                <a:rPr lang="en-US" sz="1700">
                  <a:solidFill>
                    <a:srgbClr val="FFFFFF"/>
                  </a:solidFill>
                  <a:latin typeface="Montserrat Classic"/>
                </a:rPr>
                <a:t>al 2019, e quali conclusioni possiamo trarre in termini di qualità dell’aria e politiche ambientali nei diversi paesi?</a:t>
              </a:r>
            </a:p>
          </p:txBody>
        </p:sp>
      </p:grpSp>
      <p:sp>
        <p:nvSpPr>
          <p:cNvPr name="TextBox 25" id="25"/>
          <p:cNvSpPr txBox="true"/>
          <p:nvPr/>
        </p:nvSpPr>
        <p:spPr>
          <a:xfrm rot="0">
            <a:off x="1028700" y="1221782"/>
            <a:ext cx="15923280" cy="1044575"/>
          </a:xfrm>
          <a:prstGeom prst="rect">
            <a:avLst/>
          </a:prstGeom>
        </p:spPr>
        <p:txBody>
          <a:bodyPr anchor="t" rtlCol="false" tIns="0" lIns="0" bIns="0" rIns="0">
            <a:spAutoFit/>
          </a:bodyPr>
          <a:lstStyle/>
          <a:p>
            <a:pPr algn="just">
              <a:lnSpc>
                <a:spcPts val="2800"/>
              </a:lnSpc>
            </a:pPr>
            <a:r>
              <a:rPr lang="en-US" sz="2000">
                <a:solidFill>
                  <a:srgbClr val="2254C5"/>
                </a:solidFill>
                <a:latin typeface="Montserrat"/>
              </a:rPr>
              <a:t>In un'analisi statistica del dataset, le domande di ricerca guidano l'indagine e aiutano a scoprire pattern, relazioni e tendenze. </a:t>
            </a:r>
          </a:p>
          <a:p>
            <a:pPr algn="just">
              <a:lnSpc>
                <a:spcPts val="2800"/>
              </a:lnSpc>
            </a:pPr>
            <a:r>
              <a:rPr lang="en-US" sz="2000">
                <a:solidFill>
                  <a:srgbClr val="2254C5"/>
                </a:solidFill>
                <a:latin typeface="Montserrat"/>
              </a:rPr>
              <a:t>Abbiamo formulato queste domande per sfruttare al massimo il potenziale informativo dei dati che spaziano da temi economici a demografici, dalla forza lavoro all'inquinamento atmosferico.</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4729926" y="1328566"/>
            <a:ext cx="8828147"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3</a:t>
            </a:r>
          </a:p>
        </p:txBody>
      </p:sp>
      <p:sp>
        <p:nvSpPr>
          <p:cNvPr name="TextBox 5" id="5"/>
          <p:cNvSpPr txBox="true"/>
          <p:nvPr/>
        </p:nvSpPr>
        <p:spPr>
          <a:xfrm rot="0">
            <a:off x="2515153" y="2867274"/>
            <a:ext cx="13257695" cy="5559425"/>
          </a:xfrm>
          <a:prstGeom prst="rect">
            <a:avLst/>
          </a:prstGeom>
        </p:spPr>
        <p:txBody>
          <a:bodyPr anchor="t" rtlCol="false" tIns="0" lIns="0" bIns="0" rIns="0">
            <a:spAutoFit/>
          </a:bodyPr>
          <a:lstStyle/>
          <a:p>
            <a:pPr algn="ctr">
              <a:lnSpc>
                <a:spcPts val="4900"/>
              </a:lnSpc>
            </a:pPr>
            <a:r>
              <a:rPr lang="en-US" sz="3500">
                <a:solidFill>
                  <a:srgbClr val="FFFFFF"/>
                </a:solidFill>
                <a:latin typeface="Montserrat"/>
              </a:rPr>
              <a:t>Abbiamo poi deciso di analizzare l'evoluzione del PIL nelle città dal 2009 al 2019.</a:t>
            </a:r>
          </a:p>
          <a:p>
            <a:pPr algn="ctr">
              <a:lnSpc>
                <a:spcPts val="4900"/>
              </a:lnSpc>
            </a:pPr>
          </a:p>
          <a:p>
            <a:pPr algn="ctr">
              <a:lnSpc>
                <a:spcPts val="4900"/>
              </a:lnSpc>
            </a:pPr>
          </a:p>
          <a:p>
            <a:pPr algn="ctr">
              <a:lnSpc>
                <a:spcPts val="4900"/>
              </a:lnSpc>
            </a:pPr>
            <a:r>
              <a:rPr lang="en-US" sz="3500">
                <a:solidFill>
                  <a:srgbClr val="FFFFFF"/>
                </a:solidFill>
                <a:latin typeface="Montserrat"/>
              </a:rPr>
              <a:t>  </a:t>
            </a:r>
          </a:p>
          <a:p>
            <a:pPr algn="ctr">
              <a:lnSpc>
                <a:spcPts val="4900"/>
              </a:lnSpc>
            </a:pPr>
            <a:r>
              <a:rPr lang="en-US" sz="3500">
                <a:solidFill>
                  <a:srgbClr val="FFFFFF"/>
                </a:solidFill>
                <a:latin typeface="Montserrat"/>
              </a:rPr>
              <a:t>Illustreremo le variazioni del PIL nelle diverse città a lungo termine e analizzeremo i fattori che le hanno influenzate, al fine di fornire una comprensione approfondita delle forze economiche e delle loro implicazioni per le politiche future.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0935556" y="920750"/>
            <a:ext cx="6334125" cy="8445500"/>
          </a:xfrm>
          <a:custGeom>
            <a:avLst/>
            <a:gdLst/>
            <a:ahLst/>
            <a:cxnLst/>
            <a:rect r="r" b="b" t="t" l="l"/>
            <a:pathLst>
              <a:path h="8445500" w="6334125">
                <a:moveTo>
                  <a:pt x="0" y="0"/>
                </a:moveTo>
                <a:lnTo>
                  <a:pt x="6334125" y="0"/>
                </a:lnTo>
                <a:lnTo>
                  <a:pt x="6334125" y="8445500"/>
                </a:lnTo>
                <a:lnTo>
                  <a:pt x="0" y="8445500"/>
                </a:lnTo>
                <a:lnTo>
                  <a:pt x="0" y="0"/>
                </a:lnTo>
                <a:close/>
              </a:path>
            </a:pathLst>
          </a:custGeom>
          <a:blipFill>
            <a:blip r:embed="rId2"/>
            <a:stretch>
              <a:fillRect l="0" t="0" r="0" b="0"/>
            </a:stretch>
          </a:blipFill>
        </p:spPr>
      </p:sp>
      <p:sp>
        <p:nvSpPr>
          <p:cNvPr name="TextBox 5" id="5"/>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3</a:t>
            </a:r>
          </a:p>
        </p:txBody>
      </p:sp>
      <p:sp>
        <p:nvSpPr>
          <p:cNvPr name="TextBox 6" id="6"/>
          <p:cNvSpPr txBox="true"/>
          <p:nvPr/>
        </p:nvSpPr>
        <p:spPr>
          <a:xfrm rot="0">
            <a:off x="1028700" y="3157143"/>
            <a:ext cx="7135674" cy="3896514"/>
          </a:xfrm>
          <a:prstGeom prst="rect">
            <a:avLst/>
          </a:prstGeom>
        </p:spPr>
        <p:txBody>
          <a:bodyPr anchor="t" rtlCol="false" tIns="0" lIns="0" bIns="0" rIns="0">
            <a:spAutoFit/>
          </a:bodyPr>
          <a:lstStyle/>
          <a:p>
            <a:pPr algn="ctr">
              <a:lnSpc>
                <a:spcPts val="6225"/>
              </a:lnSpc>
            </a:pPr>
            <a:r>
              <a:rPr lang="en-US" sz="4447">
                <a:solidFill>
                  <a:srgbClr val="FFFFFF"/>
                </a:solidFill>
                <a:latin typeface="Montserrat"/>
              </a:rPr>
              <a:t>Abbiamo deciso di analizzare graficamente l’evoluzione del PIL delle varie nazioni nel corso degli anni</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1476078" y="920750"/>
            <a:ext cx="6334125" cy="8445500"/>
          </a:xfrm>
          <a:custGeom>
            <a:avLst/>
            <a:gdLst/>
            <a:ahLst/>
            <a:cxnLst/>
            <a:rect r="r" b="b" t="t" l="l"/>
            <a:pathLst>
              <a:path h="8445500" w="6334125">
                <a:moveTo>
                  <a:pt x="0" y="0"/>
                </a:moveTo>
                <a:lnTo>
                  <a:pt x="6334125" y="0"/>
                </a:lnTo>
                <a:lnTo>
                  <a:pt x="6334125" y="8445500"/>
                </a:lnTo>
                <a:lnTo>
                  <a:pt x="0" y="8445500"/>
                </a:lnTo>
                <a:lnTo>
                  <a:pt x="0" y="0"/>
                </a:lnTo>
                <a:close/>
              </a:path>
            </a:pathLst>
          </a:custGeom>
          <a:blipFill>
            <a:blip r:embed="rId2"/>
            <a:stretch>
              <a:fillRect l="0" t="0" r="0" b="0"/>
            </a:stretch>
          </a:blipFill>
        </p:spPr>
      </p:sp>
      <p:sp>
        <p:nvSpPr>
          <p:cNvPr name="TextBox 5" id="5"/>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3</a:t>
            </a:r>
          </a:p>
        </p:txBody>
      </p:sp>
      <p:sp>
        <p:nvSpPr>
          <p:cNvPr name="TextBox 6" id="6"/>
          <p:cNvSpPr txBox="true"/>
          <p:nvPr/>
        </p:nvSpPr>
        <p:spPr>
          <a:xfrm rot="0">
            <a:off x="1028700" y="1924050"/>
            <a:ext cx="7133416" cy="6362700"/>
          </a:xfrm>
          <a:prstGeom prst="rect">
            <a:avLst/>
          </a:prstGeom>
        </p:spPr>
        <p:txBody>
          <a:bodyPr anchor="t" rtlCol="false" tIns="0" lIns="0" bIns="0" rIns="0">
            <a:spAutoFit/>
          </a:bodyPr>
          <a:lstStyle/>
          <a:p>
            <a:pPr algn="ctr">
              <a:lnSpc>
                <a:spcPts val="6299"/>
              </a:lnSpc>
            </a:pPr>
            <a:r>
              <a:rPr lang="en-US" sz="4500">
                <a:solidFill>
                  <a:srgbClr val="FFFFFF"/>
                </a:solidFill>
                <a:latin typeface="Montserrat"/>
              </a:rPr>
              <a:t>Abbiamo deciso anche di effettuare un’analisi senza prendere in considerazione gli Stati Uniti e il Giappone per riuscire a comprendere meglio l’evoluzione delle altre Nazioni</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3</a:t>
            </a:r>
          </a:p>
        </p:txBody>
      </p:sp>
      <p:sp>
        <p:nvSpPr>
          <p:cNvPr name="TextBox 5" id="5"/>
          <p:cNvSpPr txBox="true"/>
          <p:nvPr/>
        </p:nvSpPr>
        <p:spPr>
          <a:xfrm rot="0">
            <a:off x="1028700" y="1924050"/>
            <a:ext cx="16230600" cy="63817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rPr>
              <a:t>Dopo una prima analisi visiva abbiamo esaminato la percentuale di variazione delle diverse nazioni nel corso degli anni consentendoci di avere una panoramica chiara sulle varie nazioni capendo se hanno sperimentato una crescita economica positiva o negativa.</a:t>
            </a:r>
          </a:p>
          <a:p>
            <a:pPr algn="ctr">
              <a:lnSpc>
                <a:spcPts val="4200"/>
              </a:lnSpc>
            </a:pPr>
          </a:p>
          <a:p>
            <a:pPr algn="ctr">
              <a:lnSpc>
                <a:spcPts val="4200"/>
              </a:lnSpc>
            </a:pPr>
            <a:r>
              <a:rPr lang="en-US" sz="3000">
                <a:solidFill>
                  <a:srgbClr val="FFFFFF"/>
                </a:solidFill>
                <a:latin typeface="Montserrat"/>
              </a:rPr>
              <a:t>Abbiamo notato in particolare la variazione della città di Villavicencio che nel 2011 ha registrato un aumento del PIL del 42%.</a:t>
            </a:r>
          </a:p>
          <a:p>
            <a:pPr algn="ctr">
              <a:lnSpc>
                <a:spcPts val="4200"/>
              </a:lnSpc>
            </a:pPr>
          </a:p>
          <a:p>
            <a:pPr algn="ctr">
              <a:lnSpc>
                <a:spcPts val="4200"/>
              </a:lnSpc>
            </a:pPr>
            <a:r>
              <a:rPr lang="en-US" sz="3000">
                <a:solidFill>
                  <a:srgbClr val="FFFFFF"/>
                </a:solidFill>
                <a:latin typeface="Montserrat"/>
              </a:rPr>
              <a:t>Ciò può esser motivato da vari fattori come ad esempio la costruzione della strada Villavicencio-Yopal che ha permesso la riduzione del tempo di percorrenza tra Villavicencio e Bogotà rendendo la città più accessibile, dalla crescita della produzione petrolifera del Meta e all'aumento del turismo.</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3</a:t>
            </a:r>
          </a:p>
        </p:txBody>
      </p:sp>
      <p:sp>
        <p:nvSpPr>
          <p:cNvPr name="TextBox 5" id="5"/>
          <p:cNvSpPr txBox="true"/>
          <p:nvPr/>
        </p:nvSpPr>
        <p:spPr>
          <a:xfrm rot="0">
            <a:off x="1028700" y="2190750"/>
            <a:ext cx="16230600" cy="58483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rPr>
              <a:t>Invece per quanto riguarda la città di Campeche, situata sulla costa del Golfo del Messico e fulcro dell'industria petrolifera, ha subito una drastica contrazione del PIL del 38%.</a:t>
            </a:r>
          </a:p>
          <a:p>
            <a:pPr algn="ctr">
              <a:lnSpc>
                <a:spcPts val="4200"/>
              </a:lnSpc>
            </a:pPr>
          </a:p>
          <a:p>
            <a:pPr algn="ctr">
              <a:lnSpc>
                <a:spcPts val="4200"/>
              </a:lnSpc>
            </a:pPr>
            <a:r>
              <a:rPr lang="en-US" sz="3000">
                <a:solidFill>
                  <a:srgbClr val="FFFFFF"/>
                </a:solidFill>
                <a:latin typeface="Montserrat"/>
              </a:rPr>
              <a:t>Questo fenomeno è stato influenzato principalmente dalla significativa caduta dei prezzi del petrolio, che sono scesi da oltre 110 dollari al barile nel 2014 a circa 30 dollari al barile nel 2015, minando i ricavi dell'industria petrolifera locale. </a:t>
            </a:r>
          </a:p>
          <a:p>
            <a:pPr algn="ctr">
              <a:lnSpc>
                <a:spcPts val="4200"/>
              </a:lnSpc>
            </a:pPr>
          </a:p>
          <a:p>
            <a:pPr algn="ctr">
              <a:lnSpc>
                <a:spcPts val="4200"/>
              </a:lnSpc>
            </a:pPr>
            <a:r>
              <a:rPr lang="en-US" sz="3000">
                <a:solidFill>
                  <a:srgbClr val="FFFFFF"/>
                </a:solidFill>
                <a:latin typeface="Montserrat"/>
              </a:rPr>
              <a:t>Oltre al calo dei prezzi del petrolio possono aver inciso la recessione economica globale, che ha limitato la domanda di beni e servizi, e l'incremento della violenza legata al narcotraffico, che ha generato incertezza e frenato gli investimenti.</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3</a:t>
            </a:r>
          </a:p>
        </p:txBody>
      </p:sp>
      <p:sp>
        <p:nvSpPr>
          <p:cNvPr name="TextBox 5" id="5"/>
          <p:cNvSpPr txBox="true"/>
          <p:nvPr/>
        </p:nvSpPr>
        <p:spPr>
          <a:xfrm rot="0">
            <a:off x="1028700" y="2190750"/>
            <a:ext cx="16230600" cy="58483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rPr>
              <a:t>In un secondo momento abbiamo deciso di calcolare la variazione percentuale media annua del Pil per ogni città. </a:t>
            </a:r>
          </a:p>
          <a:p>
            <a:pPr algn="ctr">
              <a:lnSpc>
                <a:spcPts val="4200"/>
              </a:lnSpc>
            </a:pPr>
          </a:p>
          <a:p>
            <a:pPr algn="ctr">
              <a:lnSpc>
                <a:spcPts val="4200"/>
              </a:lnSpc>
            </a:pPr>
            <a:r>
              <a:rPr lang="en-US" sz="3000">
                <a:solidFill>
                  <a:srgbClr val="FFFFFF"/>
                </a:solidFill>
                <a:latin typeface="Montserrat"/>
              </a:rPr>
              <a:t>Abbiamo analizzato che tra le varie città quelle che hanno rilevato una maggiore crescita sono state: Cork (10.39 %), Gaziantep (9.11 %), Limerick (7.57 %), Webb (7.04 %) e Weld (6.84 %).</a:t>
            </a:r>
          </a:p>
          <a:p>
            <a:pPr algn="ctr">
              <a:lnSpc>
                <a:spcPts val="4200"/>
              </a:lnSpc>
            </a:pPr>
          </a:p>
          <a:p>
            <a:pPr algn="ctr">
              <a:lnSpc>
                <a:spcPts val="4200"/>
              </a:lnSpc>
            </a:pPr>
            <a:r>
              <a:rPr lang="en-US" sz="3000">
                <a:solidFill>
                  <a:srgbClr val="FFFFFF"/>
                </a:solidFill>
                <a:latin typeface="Montserrat"/>
              </a:rPr>
              <a:t>Ma abbiamo notato anche che le città di: Thessaloniki, Athina, Carmen, Campeche e Groningen hanno registrato una notevole decrescita media annua.</a:t>
            </a:r>
          </a:p>
          <a:p>
            <a:pPr algn="ctr">
              <a:lnSpc>
                <a:spcPts val="4200"/>
              </a:lnSpc>
            </a:pPr>
            <a:r>
              <a:rPr lang="en-US" sz="3000">
                <a:solidFill>
                  <a:srgbClr val="FFFFFF"/>
                </a:solidFill>
                <a:latin typeface="Montserrat"/>
              </a:rPr>
              <a:t>Ciò può essere dovuto da difficoltà economiche a livello nazionale, cambiamenti demografici, declino di settori economici importanti, o sfide nel mercato globale.</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3</a:t>
            </a:r>
          </a:p>
        </p:txBody>
      </p:sp>
      <p:sp>
        <p:nvSpPr>
          <p:cNvPr name="TextBox 5" id="5"/>
          <p:cNvSpPr txBox="true"/>
          <p:nvPr/>
        </p:nvSpPr>
        <p:spPr>
          <a:xfrm rot="0">
            <a:off x="1028700" y="1631950"/>
            <a:ext cx="16230600" cy="69850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L'analisi del PIL delle città dal 2009 al 2019 mostra una crescita economica, con un aumento medio del PIL da 47.204 a 59.301 milioni di USD. </a:t>
            </a:r>
          </a:p>
          <a:p>
            <a:pPr algn="ctr">
              <a:lnSpc>
                <a:spcPts val="3499"/>
              </a:lnSpc>
            </a:pPr>
          </a:p>
          <a:p>
            <a:pPr algn="ctr">
              <a:lnSpc>
                <a:spcPts val="3499"/>
              </a:lnSpc>
            </a:pPr>
            <a:r>
              <a:rPr lang="en-US" sz="2499">
                <a:solidFill>
                  <a:srgbClr val="FFFFFF"/>
                </a:solidFill>
                <a:latin typeface="Montserrat"/>
              </a:rPr>
              <a:t>Il 2015 si è distinto per il tasso di crescita più elevato (+4.09%), sottolineando le variazioni annuali dell'economia. </a:t>
            </a:r>
          </a:p>
          <a:p>
            <a:pPr algn="ctr">
              <a:lnSpc>
                <a:spcPts val="3499"/>
              </a:lnSpc>
            </a:pPr>
            <a:r>
              <a:rPr lang="en-US" sz="2499">
                <a:solidFill>
                  <a:srgbClr val="FFFFFF"/>
                </a:solidFill>
                <a:latin typeface="Montserrat"/>
              </a:rPr>
              <a:t>Nonostante la crescita generale, l'incremento della deviazione standard del PIL dal 2009 al 2019 ha evidenziato un'accentuata disparità economica tra le città, riflettendo una distribuzione diseguale della crescita.</a:t>
            </a:r>
          </a:p>
          <a:p>
            <a:pPr algn="ctr">
              <a:lnSpc>
                <a:spcPts val="3499"/>
              </a:lnSpc>
            </a:pPr>
          </a:p>
          <a:p>
            <a:pPr algn="ctr">
              <a:lnSpc>
                <a:spcPts val="3499"/>
              </a:lnSpc>
            </a:pPr>
            <a:r>
              <a:rPr lang="en-US" sz="2499">
                <a:solidFill>
                  <a:srgbClr val="FFFFFF"/>
                </a:solidFill>
                <a:latin typeface="Montserrat"/>
              </a:rPr>
              <a:t>Nel 2019, gli Stati Uniti hanno mostrato il PIL medio più alto, seguiti da Corea, Australia e Giappone, con città come Tokyo e New York che spiccano per il loro elevato PIL. </a:t>
            </a:r>
          </a:p>
          <a:p>
            <a:pPr algn="ctr">
              <a:lnSpc>
                <a:spcPts val="3499"/>
              </a:lnSpc>
            </a:pPr>
          </a:p>
          <a:p>
            <a:pPr algn="ctr">
              <a:lnSpc>
                <a:spcPts val="3499"/>
              </a:lnSpc>
            </a:pPr>
            <a:r>
              <a:rPr lang="en-US" sz="2499">
                <a:solidFill>
                  <a:srgbClr val="FFFFFF"/>
                </a:solidFill>
                <a:latin typeface="Montserrat"/>
              </a:rPr>
              <a:t>Ciò ci ha permesso di mettere </a:t>
            </a:r>
            <a:r>
              <a:rPr lang="en-US" sz="2499">
                <a:solidFill>
                  <a:srgbClr val="FFFFFF"/>
                </a:solidFill>
                <a:latin typeface="Montserrat"/>
              </a:rPr>
              <a:t>in luce le sfide legate alle disparità economiche e sottolineare l'importanza di politiche per uno sviluppo più equilibrato, in risposta a una panoramica di crescita differenziata tra le varie città.</a:t>
            </a:r>
          </a:p>
          <a:p>
            <a:pPr algn="ctr">
              <a:lnSpc>
                <a:spcPts val="3499"/>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9412366" y="4481413"/>
            <a:ext cx="7846934" cy="4102720"/>
          </a:xfrm>
          <a:custGeom>
            <a:avLst/>
            <a:gdLst/>
            <a:ahLst/>
            <a:cxnLst/>
            <a:rect r="r" b="b" t="t" l="l"/>
            <a:pathLst>
              <a:path h="4102720" w="7846934">
                <a:moveTo>
                  <a:pt x="0" y="0"/>
                </a:moveTo>
                <a:lnTo>
                  <a:pt x="7846934" y="0"/>
                </a:lnTo>
                <a:lnTo>
                  <a:pt x="7846934" y="4102719"/>
                </a:lnTo>
                <a:lnTo>
                  <a:pt x="0" y="4102719"/>
                </a:lnTo>
                <a:lnTo>
                  <a:pt x="0" y="0"/>
                </a:lnTo>
                <a:close/>
              </a:path>
            </a:pathLst>
          </a:custGeom>
          <a:blipFill>
            <a:blip r:embed="rId2"/>
            <a:stretch>
              <a:fillRect l="-2204" t="-418" r="0" b="-2949"/>
            </a:stretch>
          </a:blipFill>
        </p:spPr>
      </p:sp>
      <p:sp>
        <p:nvSpPr>
          <p:cNvPr name="TextBox 5" id="5"/>
          <p:cNvSpPr txBox="true"/>
          <p:nvPr/>
        </p:nvSpPr>
        <p:spPr>
          <a:xfrm rot="0">
            <a:off x="4785636" y="1096862"/>
            <a:ext cx="8716729"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4</a:t>
            </a:r>
          </a:p>
        </p:txBody>
      </p:sp>
      <p:sp>
        <p:nvSpPr>
          <p:cNvPr name="TextBox 6" id="6"/>
          <p:cNvSpPr txBox="true"/>
          <p:nvPr/>
        </p:nvSpPr>
        <p:spPr>
          <a:xfrm rot="0">
            <a:off x="3222449" y="2639912"/>
            <a:ext cx="11843101"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Questa domanda di ricerca vuole far luce  sulle differenze e somiglianze socio-economiche tra le nazioni. Attraverso questa analisi, possiamo ottenere preziose intuizioni sulle dinamiche globali.</a:t>
            </a:r>
          </a:p>
        </p:txBody>
      </p:sp>
      <p:sp>
        <p:nvSpPr>
          <p:cNvPr name="TextBox 7" id="7"/>
          <p:cNvSpPr txBox="true"/>
          <p:nvPr/>
        </p:nvSpPr>
        <p:spPr>
          <a:xfrm rot="0">
            <a:off x="1028700" y="4443313"/>
            <a:ext cx="6929578" cy="17272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Abbiamo scelto 4 variabili per la nostra analisi. In particolare, il GDP per capita presenta una scala maggiore rispetto alle altre e più outlier.</a:t>
            </a:r>
          </a:p>
        </p:txBody>
      </p:sp>
      <p:sp>
        <p:nvSpPr>
          <p:cNvPr name="TextBox 8" id="8"/>
          <p:cNvSpPr txBox="true"/>
          <p:nvPr/>
        </p:nvSpPr>
        <p:spPr>
          <a:xfrm rot="0">
            <a:off x="1028700" y="6633539"/>
            <a:ext cx="6929578" cy="17272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Per queste ragioni, abbiamo deciso di standardizzare i dati, permettendo così a ciascuna variabile di contribuire equamente al processo di clustering.</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908379" y="457200"/>
            <a:ext cx="876930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4</a:t>
            </a:r>
          </a:p>
        </p:txBody>
      </p:sp>
      <p:sp>
        <p:nvSpPr>
          <p:cNvPr name="TextBox 5" id="5"/>
          <p:cNvSpPr txBox="true"/>
          <p:nvPr/>
        </p:nvSpPr>
        <p:spPr>
          <a:xfrm rot="0">
            <a:off x="8610315" y="7427393"/>
            <a:ext cx="1067369" cy="821055"/>
          </a:xfrm>
          <a:prstGeom prst="rect">
            <a:avLst/>
          </a:prstGeom>
        </p:spPr>
        <p:txBody>
          <a:bodyPr anchor="t" rtlCol="false" tIns="0" lIns="0" bIns="0" rIns="0">
            <a:spAutoFit/>
          </a:bodyPr>
          <a:lstStyle/>
          <a:p>
            <a:pPr>
              <a:lnSpc>
                <a:spcPts val="6719"/>
              </a:lnSpc>
            </a:pPr>
            <a:r>
              <a:rPr lang="en-US" sz="4799">
                <a:solidFill>
                  <a:srgbClr val="FFFFFF"/>
                </a:solidFill>
                <a:latin typeface="Montserrat Classic"/>
              </a:rPr>
              <a:t>132</a:t>
            </a:r>
          </a:p>
        </p:txBody>
      </p:sp>
      <p:sp>
        <p:nvSpPr>
          <p:cNvPr name="TextBox 6" id="6"/>
          <p:cNvSpPr txBox="true"/>
          <p:nvPr/>
        </p:nvSpPr>
        <p:spPr>
          <a:xfrm rot="0">
            <a:off x="3222449" y="3049487"/>
            <a:ext cx="11843101" cy="967105"/>
          </a:xfrm>
          <a:prstGeom prst="rect">
            <a:avLst/>
          </a:prstGeom>
        </p:spPr>
        <p:txBody>
          <a:bodyPr anchor="t" rtlCol="false" tIns="0" lIns="0" bIns="0" rIns="0">
            <a:spAutoFit/>
          </a:bodyPr>
          <a:lstStyle/>
          <a:p>
            <a:pPr algn="ctr">
              <a:lnSpc>
                <a:spcPts val="3919"/>
              </a:lnSpc>
            </a:pPr>
            <a:r>
              <a:rPr lang="en-US" sz="2799">
                <a:solidFill>
                  <a:srgbClr val="FFFFFF"/>
                </a:solidFill>
                <a:latin typeface="Montserrat"/>
              </a:rPr>
              <a:t>Il primo passo è stato quello di costruirci la matrice delle distanze. </a:t>
            </a:r>
          </a:p>
          <a:p>
            <a:pPr algn="ctr">
              <a:lnSpc>
                <a:spcPts val="3919"/>
              </a:lnSpc>
            </a:pPr>
            <a:r>
              <a:rPr lang="en-US" sz="2799">
                <a:solidFill>
                  <a:srgbClr val="FFFFFF"/>
                </a:solidFill>
                <a:latin typeface="Montserrat"/>
              </a:rPr>
              <a:t>Per fare ciò abbiamo utilizzato la metrica Euclidea.</a:t>
            </a:r>
          </a:p>
        </p:txBody>
      </p:sp>
      <p:sp>
        <p:nvSpPr>
          <p:cNvPr name="TextBox 7" id="7"/>
          <p:cNvSpPr txBox="true"/>
          <p:nvPr/>
        </p:nvSpPr>
        <p:spPr>
          <a:xfrm rot="0">
            <a:off x="3334701" y="4764838"/>
            <a:ext cx="11843101" cy="1957705"/>
          </a:xfrm>
          <a:prstGeom prst="rect">
            <a:avLst/>
          </a:prstGeom>
        </p:spPr>
        <p:txBody>
          <a:bodyPr anchor="t" rtlCol="false" tIns="0" lIns="0" bIns="0" rIns="0">
            <a:spAutoFit/>
          </a:bodyPr>
          <a:lstStyle/>
          <a:p>
            <a:pPr algn="ctr">
              <a:lnSpc>
                <a:spcPts val="3919"/>
              </a:lnSpc>
            </a:pPr>
            <a:r>
              <a:rPr lang="en-US" sz="2799">
                <a:solidFill>
                  <a:srgbClr val="FFFFFF"/>
                </a:solidFill>
                <a:latin typeface="Montserrat"/>
              </a:rPr>
              <a:t>La matrice delle distanze è fondamentale per calcolare un valore necessario per valutare successivamente i nostri cluster, ovvero la misura di non omogeneità statistica all’interno del nostro insieme di nazioni.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368794" y="2531472"/>
            <a:ext cx="4452753" cy="2814846"/>
          </a:xfrm>
          <a:custGeom>
            <a:avLst/>
            <a:gdLst/>
            <a:ahLst/>
            <a:cxnLst/>
            <a:rect r="r" b="b" t="t" l="l"/>
            <a:pathLst>
              <a:path h="2814846" w="4452753">
                <a:moveTo>
                  <a:pt x="0" y="0"/>
                </a:moveTo>
                <a:lnTo>
                  <a:pt x="4452753" y="0"/>
                </a:lnTo>
                <a:lnTo>
                  <a:pt x="4452753" y="2814846"/>
                </a:lnTo>
                <a:lnTo>
                  <a:pt x="0" y="2814846"/>
                </a:lnTo>
                <a:lnTo>
                  <a:pt x="0" y="0"/>
                </a:lnTo>
                <a:close/>
              </a:path>
            </a:pathLst>
          </a:custGeom>
          <a:blipFill>
            <a:blip r:embed="rId2"/>
            <a:stretch>
              <a:fillRect l="0" t="0" r="0" b="0"/>
            </a:stretch>
          </a:blipFill>
        </p:spPr>
      </p:sp>
      <p:sp>
        <p:nvSpPr>
          <p:cNvPr name="TextBox 5" id="5"/>
          <p:cNvSpPr txBox="true"/>
          <p:nvPr/>
        </p:nvSpPr>
        <p:spPr>
          <a:xfrm rot="0">
            <a:off x="1028700" y="76319"/>
            <a:ext cx="876930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4</a:t>
            </a:r>
          </a:p>
        </p:txBody>
      </p:sp>
      <p:sp>
        <p:nvSpPr>
          <p:cNvPr name="TextBox 6" id="6"/>
          <p:cNvSpPr txBox="true"/>
          <p:nvPr/>
        </p:nvSpPr>
        <p:spPr>
          <a:xfrm rot="0">
            <a:off x="5206943" y="1291989"/>
            <a:ext cx="7874114" cy="606425"/>
          </a:xfrm>
          <a:prstGeom prst="rect">
            <a:avLst/>
          </a:prstGeom>
        </p:spPr>
        <p:txBody>
          <a:bodyPr anchor="t" rtlCol="false" tIns="0" lIns="0" bIns="0" rIns="0">
            <a:spAutoFit/>
          </a:bodyPr>
          <a:lstStyle/>
          <a:p>
            <a:pPr>
              <a:lnSpc>
                <a:spcPts val="4900"/>
              </a:lnSpc>
            </a:pPr>
            <a:r>
              <a:rPr lang="en-US" sz="3500">
                <a:solidFill>
                  <a:srgbClr val="FFFFFF"/>
                </a:solidFill>
                <a:latin typeface="Montserrat Bold"/>
              </a:rPr>
              <a:t>Cluster gerarchico agglomerativo</a:t>
            </a:r>
          </a:p>
        </p:txBody>
      </p:sp>
      <p:sp>
        <p:nvSpPr>
          <p:cNvPr name="Freeform 7" id="7"/>
          <p:cNvSpPr/>
          <p:nvPr/>
        </p:nvSpPr>
        <p:spPr>
          <a:xfrm flipH="false" flipV="false" rot="0">
            <a:off x="1368794" y="5900467"/>
            <a:ext cx="4452753" cy="2814846"/>
          </a:xfrm>
          <a:custGeom>
            <a:avLst/>
            <a:gdLst/>
            <a:ahLst/>
            <a:cxnLst/>
            <a:rect r="r" b="b" t="t" l="l"/>
            <a:pathLst>
              <a:path h="2814846" w="4452753">
                <a:moveTo>
                  <a:pt x="0" y="0"/>
                </a:moveTo>
                <a:lnTo>
                  <a:pt x="4452753" y="0"/>
                </a:lnTo>
                <a:lnTo>
                  <a:pt x="4452753" y="2814846"/>
                </a:lnTo>
                <a:lnTo>
                  <a:pt x="0" y="2814846"/>
                </a:lnTo>
                <a:lnTo>
                  <a:pt x="0" y="0"/>
                </a:lnTo>
                <a:close/>
              </a:path>
            </a:pathLst>
          </a:custGeom>
          <a:blipFill>
            <a:blip r:embed="rId3"/>
            <a:stretch>
              <a:fillRect l="0" t="0" r="0" b="0"/>
            </a:stretch>
          </a:blipFill>
        </p:spPr>
      </p:sp>
      <p:sp>
        <p:nvSpPr>
          <p:cNvPr name="Freeform 8" id="8"/>
          <p:cNvSpPr/>
          <p:nvPr/>
        </p:nvSpPr>
        <p:spPr>
          <a:xfrm flipH="false" flipV="false" rot="0">
            <a:off x="6917624" y="4077373"/>
            <a:ext cx="4452753" cy="2814846"/>
          </a:xfrm>
          <a:custGeom>
            <a:avLst/>
            <a:gdLst/>
            <a:ahLst/>
            <a:cxnLst/>
            <a:rect r="r" b="b" t="t" l="l"/>
            <a:pathLst>
              <a:path h="2814846" w="4452753">
                <a:moveTo>
                  <a:pt x="0" y="0"/>
                </a:moveTo>
                <a:lnTo>
                  <a:pt x="4452752" y="0"/>
                </a:lnTo>
                <a:lnTo>
                  <a:pt x="4452752" y="2814846"/>
                </a:lnTo>
                <a:lnTo>
                  <a:pt x="0" y="2814846"/>
                </a:lnTo>
                <a:lnTo>
                  <a:pt x="0" y="0"/>
                </a:lnTo>
                <a:close/>
              </a:path>
            </a:pathLst>
          </a:custGeom>
          <a:blipFill>
            <a:blip r:embed="rId4"/>
            <a:stretch>
              <a:fillRect l="0" t="0" r="0" b="0"/>
            </a:stretch>
          </a:blipFill>
        </p:spPr>
      </p:sp>
      <p:sp>
        <p:nvSpPr>
          <p:cNvPr name="Freeform 9" id="9"/>
          <p:cNvSpPr/>
          <p:nvPr/>
        </p:nvSpPr>
        <p:spPr>
          <a:xfrm flipH="false" flipV="false" rot="0">
            <a:off x="12484100" y="5900467"/>
            <a:ext cx="4452753" cy="2814846"/>
          </a:xfrm>
          <a:custGeom>
            <a:avLst/>
            <a:gdLst/>
            <a:ahLst/>
            <a:cxnLst/>
            <a:rect r="r" b="b" t="t" l="l"/>
            <a:pathLst>
              <a:path h="2814846" w="4452753">
                <a:moveTo>
                  <a:pt x="0" y="0"/>
                </a:moveTo>
                <a:lnTo>
                  <a:pt x="4452753" y="0"/>
                </a:lnTo>
                <a:lnTo>
                  <a:pt x="4452753" y="2814846"/>
                </a:lnTo>
                <a:lnTo>
                  <a:pt x="0" y="2814846"/>
                </a:lnTo>
                <a:lnTo>
                  <a:pt x="0" y="0"/>
                </a:lnTo>
                <a:close/>
              </a:path>
            </a:pathLst>
          </a:custGeom>
          <a:blipFill>
            <a:blip r:embed="rId5"/>
            <a:stretch>
              <a:fillRect l="0" t="0" r="0" b="0"/>
            </a:stretch>
          </a:blipFill>
        </p:spPr>
      </p:sp>
      <p:sp>
        <p:nvSpPr>
          <p:cNvPr name="Freeform 10" id="10"/>
          <p:cNvSpPr/>
          <p:nvPr/>
        </p:nvSpPr>
        <p:spPr>
          <a:xfrm flipH="false" flipV="false" rot="0">
            <a:off x="12481659" y="2531472"/>
            <a:ext cx="4452753" cy="2814846"/>
          </a:xfrm>
          <a:custGeom>
            <a:avLst/>
            <a:gdLst/>
            <a:ahLst/>
            <a:cxnLst/>
            <a:rect r="r" b="b" t="t" l="l"/>
            <a:pathLst>
              <a:path h="2814846" w="4452753">
                <a:moveTo>
                  <a:pt x="0" y="0"/>
                </a:moveTo>
                <a:lnTo>
                  <a:pt x="4452752" y="0"/>
                </a:lnTo>
                <a:lnTo>
                  <a:pt x="4452752" y="2814846"/>
                </a:lnTo>
                <a:lnTo>
                  <a:pt x="0" y="2814846"/>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82681"/>
            <a:ext cx="9568716" cy="844550"/>
          </a:xfrm>
          <a:prstGeom prst="rect">
            <a:avLst/>
          </a:prstGeom>
        </p:spPr>
        <p:txBody>
          <a:bodyPr anchor="t" rtlCol="false" tIns="0" lIns="0" bIns="0" rIns="0">
            <a:spAutoFit/>
          </a:bodyPr>
          <a:lstStyle/>
          <a:p>
            <a:pPr>
              <a:lnSpc>
                <a:spcPts val="6999"/>
              </a:lnSpc>
            </a:pPr>
            <a:r>
              <a:rPr lang="en-US" sz="4999">
                <a:solidFill>
                  <a:srgbClr val="FFFFFF"/>
                </a:solidFill>
                <a:latin typeface="Montserrat Bold"/>
              </a:rPr>
              <a:t>Preprocessing del dataset</a:t>
            </a:r>
          </a:p>
        </p:txBody>
      </p:sp>
      <p:sp>
        <p:nvSpPr>
          <p:cNvPr name="TextBox 5" id="5"/>
          <p:cNvSpPr txBox="true"/>
          <p:nvPr/>
        </p:nvSpPr>
        <p:spPr>
          <a:xfrm rot="0">
            <a:off x="1028700" y="1707622"/>
            <a:ext cx="16230600" cy="727710"/>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Montserrat"/>
              </a:rPr>
              <a:t>Il</a:t>
            </a:r>
            <a:r>
              <a:rPr lang="en-US" sz="2100">
                <a:solidFill>
                  <a:srgbClr val="FFFFFF"/>
                </a:solidFill>
                <a:latin typeface="Montserrat"/>
              </a:rPr>
              <a:t> dataset originale di 114 variabili è stato selezionato e trasformato con precisione, concentrandosi su 7 variabili principali rilevanti per le domande di ricerca.</a:t>
            </a:r>
          </a:p>
        </p:txBody>
      </p:sp>
      <p:sp>
        <p:nvSpPr>
          <p:cNvPr name="TextBox 6" id="6"/>
          <p:cNvSpPr txBox="true"/>
          <p:nvPr/>
        </p:nvSpPr>
        <p:spPr>
          <a:xfrm rot="0">
            <a:off x="713719" y="3419124"/>
            <a:ext cx="2049610" cy="323153"/>
          </a:xfrm>
          <a:prstGeom prst="rect">
            <a:avLst/>
          </a:prstGeom>
        </p:spPr>
        <p:txBody>
          <a:bodyPr anchor="t" rtlCol="false" tIns="0" lIns="0" bIns="0" rIns="0">
            <a:spAutoFit/>
          </a:bodyPr>
          <a:lstStyle/>
          <a:p>
            <a:pPr>
              <a:lnSpc>
                <a:spcPts val="2663"/>
              </a:lnSpc>
            </a:pPr>
            <a:r>
              <a:rPr lang="en-US" sz="1902">
                <a:solidFill>
                  <a:srgbClr val="FFFFFF"/>
                </a:solidFill>
                <a:latin typeface="Montserrat Classic"/>
              </a:rPr>
              <a:t>GDP</a:t>
            </a:r>
          </a:p>
        </p:txBody>
      </p:sp>
      <p:sp>
        <p:nvSpPr>
          <p:cNvPr name="TextBox 7" id="7"/>
          <p:cNvSpPr txBox="true"/>
          <p:nvPr/>
        </p:nvSpPr>
        <p:spPr>
          <a:xfrm rot="0">
            <a:off x="5498408" y="4610184"/>
            <a:ext cx="2048914" cy="735965"/>
          </a:xfrm>
          <a:prstGeom prst="rect">
            <a:avLst/>
          </a:prstGeom>
        </p:spPr>
        <p:txBody>
          <a:bodyPr anchor="t" rtlCol="false" tIns="0" lIns="0" bIns="0" rIns="0">
            <a:spAutoFit/>
          </a:bodyPr>
          <a:lstStyle/>
          <a:p>
            <a:pPr algn="l" marL="0" indent="0" lvl="0">
              <a:lnSpc>
                <a:spcPts val="1959"/>
              </a:lnSpc>
              <a:spcBef>
                <a:spcPct val="0"/>
              </a:spcBef>
            </a:pPr>
            <a:r>
              <a:rPr lang="en-US" sz="1399" strike="noStrike" u="none">
                <a:solidFill>
                  <a:srgbClr val="FFFFFF"/>
                </a:solidFill>
                <a:latin typeface="Montserrat"/>
              </a:rPr>
              <a:t>Indica il numero di persone disponibili per il lavoro.</a:t>
            </a:r>
          </a:p>
        </p:txBody>
      </p:sp>
      <p:sp>
        <p:nvSpPr>
          <p:cNvPr name="TextBox 8" id="8"/>
          <p:cNvSpPr txBox="true"/>
          <p:nvPr/>
        </p:nvSpPr>
        <p:spPr>
          <a:xfrm rot="0">
            <a:off x="5498408" y="3419124"/>
            <a:ext cx="2048583" cy="323153"/>
          </a:xfrm>
          <a:prstGeom prst="rect">
            <a:avLst/>
          </a:prstGeom>
        </p:spPr>
        <p:txBody>
          <a:bodyPr anchor="t" rtlCol="false" tIns="0" lIns="0" bIns="0" rIns="0">
            <a:spAutoFit/>
          </a:bodyPr>
          <a:lstStyle/>
          <a:p>
            <a:pPr>
              <a:lnSpc>
                <a:spcPts val="2663"/>
              </a:lnSpc>
            </a:pPr>
            <a:r>
              <a:rPr lang="en-US" sz="1902">
                <a:solidFill>
                  <a:srgbClr val="FFFFFF"/>
                </a:solidFill>
                <a:latin typeface="Montserrat Classic"/>
              </a:rPr>
              <a:t>Labour force</a:t>
            </a:r>
          </a:p>
        </p:txBody>
      </p:sp>
      <p:sp>
        <p:nvSpPr>
          <p:cNvPr name="TextBox 9" id="9"/>
          <p:cNvSpPr txBox="true"/>
          <p:nvPr/>
        </p:nvSpPr>
        <p:spPr>
          <a:xfrm rot="0">
            <a:off x="7890256" y="3113054"/>
            <a:ext cx="2193391" cy="935293"/>
          </a:xfrm>
          <a:prstGeom prst="rect">
            <a:avLst/>
          </a:prstGeom>
        </p:spPr>
        <p:txBody>
          <a:bodyPr anchor="t" rtlCol="false" tIns="0" lIns="0" bIns="0" rIns="0">
            <a:spAutoFit/>
          </a:bodyPr>
          <a:lstStyle/>
          <a:p>
            <a:pPr>
              <a:lnSpc>
                <a:spcPts val="2523"/>
              </a:lnSpc>
            </a:pPr>
            <a:r>
              <a:rPr lang="en-US" sz="1802">
                <a:solidFill>
                  <a:srgbClr val="FFFFFF"/>
                </a:solidFill>
                <a:latin typeface="Montserrat Classic"/>
              </a:rPr>
              <a:t>Mean population exposure to PM2.5 air pollution:</a:t>
            </a:r>
          </a:p>
        </p:txBody>
      </p:sp>
      <p:sp>
        <p:nvSpPr>
          <p:cNvPr name="TextBox 10" id="10"/>
          <p:cNvSpPr txBox="true"/>
          <p:nvPr/>
        </p:nvSpPr>
        <p:spPr>
          <a:xfrm rot="0">
            <a:off x="3106228" y="3419124"/>
            <a:ext cx="2048948" cy="323153"/>
          </a:xfrm>
          <a:prstGeom prst="rect">
            <a:avLst/>
          </a:prstGeom>
        </p:spPr>
        <p:txBody>
          <a:bodyPr anchor="t" rtlCol="false" tIns="0" lIns="0" bIns="0" rIns="0">
            <a:spAutoFit/>
          </a:bodyPr>
          <a:lstStyle/>
          <a:p>
            <a:pPr>
              <a:lnSpc>
                <a:spcPts val="2663"/>
              </a:lnSpc>
            </a:pPr>
            <a:r>
              <a:rPr lang="en-US" sz="1902">
                <a:solidFill>
                  <a:srgbClr val="FFFFFF"/>
                </a:solidFill>
                <a:latin typeface="Montserrat Classic"/>
              </a:rPr>
              <a:t>GDP per capita</a:t>
            </a:r>
          </a:p>
        </p:txBody>
      </p:sp>
      <p:sp>
        <p:nvSpPr>
          <p:cNvPr name="TextBox 11" id="11"/>
          <p:cNvSpPr txBox="true"/>
          <p:nvPr/>
        </p:nvSpPr>
        <p:spPr>
          <a:xfrm rot="0">
            <a:off x="10426730" y="3252437"/>
            <a:ext cx="2048583" cy="656528"/>
          </a:xfrm>
          <a:prstGeom prst="rect">
            <a:avLst/>
          </a:prstGeom>
        </p:spPr>
        <p:txBody>
          <a:bodyPr anchor="t" rtlCol="false" tIns="0" lIns="0" bIns="0" rIns="0">
            <a:spAutoFit/>
          </a:bodyPr>
          <a:lstStyle/>
          <a:p>
            <a:pPr>
              <a:lnSpc>
                <a:spcPts val="2663"/>
              </a:lnSpc>
            </a:pPr>
            <a:r>
              <a:rPr lang="en-US" sz="1902">
                <a:solidFill>
                  <a:srgbClr val="FFFFFF"/>
                </a:solidFill>
                <a:latin typeface="Montserrat Classic"/>
              </a:rPr>
              <a:t>Population density</a:t>
            </a:r>
          </a:p>
        </p:txBody>
      </p:sp>
      <p:sp>
        <p:nvSpPr>
          <p:cNvPr name="TextBox 12" id="12"/>
          <p:cNvSpPr txBox="true"/>
          <p:nvPr/>
        </p:nvSpPr>
        <p:spPr>
          <a:xfrm rot="0">
            <a:off x="12818030" y="2919062"/>
            <a:ext cx="2164524" cy="1323278"/>
          </a:xfrm>
          <a:prstGeom prst="rect">
            <a:avLst/>
          </a:prstGeom>
        </p:spPr>
        <p:txBody>
          <a:bodyPr anchor="t" rtlCol="false" tIns="0" lIns="0" bIns="0" rIns="0">
            <a:spAutoFit/>
          </a:bodyPr>
          <a:lstStyle/>
          <a:p>
            <a:pPr>
              <a:lnSpc>
                <a:spcPts val="2663"/>
              </a:lnSpc>
            </a:pPr>
            <a:r>
              <a:rPr lang="en-US" sz="1902">
                <a:solidFill>
                  <a:srgbClr val="FFFFFF"/>
                </a:solidFill>
                <a:latin typeface="Montserrat Classic"/>
              </a:rPr>
              <a:t>Population, all ages, administrative data</a:t>
            </a:r>
          </a:p>
        </p:txBody>
      </p:sp>
      <p:sp>
        <p:nvSpPr>
          <p:cNvPr name="TextBox 13" id="13"/>
          <p:cNvSpPr txBox="true"/>
          <p:nvPr/>
        </p:nvSpPr>
        <p:spPr>
          <a:xfrm rot="0">
            <a:off x="15325454" y="3252437"/>
            <a:ext cx="2048583" cy="656528"/>
          </a:xfrm>
          <a:prstGeom prst="rect">
            <a:avLst/>
          </a:prstGeom>
        </p:spPr>
        <p:txBody>
          <a:bodyPr anchor="t" rtlCol="false" tIns="0" lIns="0" bIns="0" rIns="0">
            <a:spAutoFit/>
          </a:bodyPr>
          <a:lstStyle/>
          <a:p>
            <a:pPr>
              <a:lnSpc>
                <a:spcPts val="2663"/>
              </a:lnSpc>
            </a:pPr>
            <a:r>
              <a:rPr lang="en-US" sz="1902">
                <a:solidFill>
                  <a:srgbClr val="FFFFFF"/>
                </a:solidFill>
                <a:latin typeface="Montserrat Classic"/>
              </a:rPr>
              <a:t>Unemployment rate</a:t>
            </a:r>
          </a:p>
        </p:txBody>
      </p:sp>
      <p:sp>
        <p:nvSpPr>
          <p:cNvPr name="TextBox 14" id="14"/>
          <p:cNvSpPr txBox="true"/>
          <p:nvPr/>
        </p:nvSpPr>
        <p:spPr>
          <a:xfrm rot="0">
            <a:off x="713719" y="4610184"/>
            <a:ext cx="2049279" cy="983615"/>
          </a:xfrm>
          <a:prstGeom prst="rect">
            <a:avLst/>
          </a:prstGeom>
        </p:spPr>
        <p:txBody>
          <a:bodyPr anchor="t" rtlCol="false" tIns="0" lIns="0" bIns="0" rIns="0">
            <a:spAutoFit/>
          </a:bodyPr>
          <a:lstStyle/>
          <a:p>
            <a:pPr>
              <a:lnSpc>
                <a:spcPts val="1959"/>
              </a:lnSpc>
              <a:spcBef>
                <a:spcPct val="0"/>
              </a:spcBef>
            </a:pPr>
            <a:r>
              <a:rPr lang="en-US" sz="1399">
                <a:solidFill>
                  <a:srgbClr val="FFFFFF"/>
                </a:solidFill>
                <a:latin typeface="Montserrat"/>
              </a:rPr>
              <a:t>Fornisce una misura complessiva dell'attività economica di una città.</a:t>
            </a:r>
          </a:p>
        </p:txBody>
      </p:sp>
      <p:sp>
        <p:nvSpPr>
          <p:cNvPr name="TextBox 15" id="15"/>
          <p:cNvSpPr txBox="true"/>
          <p:nvPr/>
        </p:nvSpPr>
        <p:spPr>
          <a:xfrm rot="0">
            <a:off x="3106228" y="4610184"/>
            <a:ext cx="2048948" cy="1231265"/>
          </a:xfrm>
          <a:prstGeom prst="rect">
            <a:avLst/>
          </a:prstGeom>
        </p:spPr>
        <p:txBody>
          <a:bodyPr anchor="t" rtlCol="false" tIns="0" lIns="0" bIns="0" rIns="0">
            <a:spAutoFit/>
          </a:bodyPr>
          <a:lstStyle/>
          <a:p>
            <a:pPr>
              <a:lnSpc>
                <a:spcPts val="1959"/>
              </a:lnSpc>
              <a:spcBef>
                <a:spcPct val="0"/>
              </a:spcBef>
            </a:pPr>
            <a:r>
              <a:rPr lang="en-US" sz="1399">
                <a:solidFill>
                  <a:srgbClr val="FFFFFF"/>
                </a:solidFill>
                <a:latin typeface="Montserrat"/>
              </a:rPr>
              <a:t>Indica il reddito medio per persona, utile per confrontare il benessere economico tra diverse città.</a:t>
            </a:r>
          </a:p>
        </p:txBody>
      </p:sp>
      <p:sp>
        <p:nvSpPr>
          <p:cNvPr name="TextBox 16" id="16"/>
          <p:cNvSpPr txBox="true"/>
          <p:nvPr/>
        </p:nvSpPr>
        <p:spPr>
          <a:xfrm rot="0">
            <a:off x="7890256" y="4610184"/>
            <a:ext cx="2050516" cy="1478915"/>
          </a:xfrm>
          <a:prstGeom prst="rect">
            <a:avLst/>
          </a:prstGeom>
        </p:spPr>
        <p:txBody>
          <a:bodyPr anchor="t" rtlCol="false" tIns="0" lIns="0" bIns="0" rIns="0">
            <a:spAutoFit/>
          </a:bodyPr>
          <a:lstStyle/>
          <a:p>
            <a:pPr>
              <a:lnSpc>
                <a:spcPts val="1959"/>
              </a:lnSpc>
              <a:spcBef>
                <a:spcPct val="0"/>
              </a:spcBef>
            </a:pPr>
            <a:r>
              <a:rPr lang="en-US" sz="1399">
                <a:solidFill>
                  <a:srgbClr val="FFFFFF"/>
                </a:solidFill>
                <a:latin typeface="Montserrat"/>
              </a:rPr>
              <a:t>Indica il livello medio di esposizione della popolazione all'inquinamento dell'aria da particelle PM2.5.</a:t>
            </a:r>
          </a:p>
        </p:txBody>
      </p:sp>
      <p:sp>
        <p:nvSpPr>
          <p:cNvPr name="TextBox 17" id="17"/>
          <p:cNvSpPr txBox="true"/>
          <p:nvPr/>
        </p:nvSpPr>
        <p:spPr>
          <a:xfrm rot="0">
            <a:off x="10426547" y="4610184"/>
            <a:ext cx="2048583" cy="1478915"/>
          </a:xfrm>
          <a:prstGeom prst="rect">
            <a:avLst/>
          </a:prstGeom>
        </p:spPr>
        <p:txBody>
          <a:bodyPr anchor="t" rtlCol="false" tIns="0" lIns="0" bIns="0" rIns="0">
            <a:spAutoFit/>
          </a:bodyPr>
          <a:lstStyle/>
          <a:p>
            <a:pPr>
              <a:lnSpc>
                <a:spcPts val="1959"/>
              </a:lnSpc>
              <a:spcBef>
                <a:spcPct val="0"/>
              </a:spcBef>
            </a:pPr>
            <a:r>
              <a:rPr lang="en-US" sz="1399">
                <a:solidFill>
                  <a:srgbClr val="FFFFFF"/>
                </a:solidFill>
                <a:latin typeface="Montserrat"/>
              </a:rPr>
              <a:t>Rappresenta la densità della popolazione, espressa come numero di abitanti per chilometro quadrato.</a:t>
            </a:r>
          </a:p>
        </p:txBody>
      </p:sp>
      <p:sp>
        <p:nvSpPr>
          <p:cNvPr name="TextBox 18" id="18"/>
          <p:cNvSpPr txBox="true"/>
          <p:nvPr/>
        </p:nvSpPr>
        <p:spPr>
          <a:xfrm rot="0">
            <a:off x="12818030" y="4610184"/>
            <a:ext cx="2048583" cy="983615"/>
          </a:xfrm>
          <a:prstGeom prst="rect">
            <a:avLst/>
          </a:prstGeom>
        </p:spPr>
        <p:txBody>
          <a:bodyPr anchor="t" rtlCol="false" tIns="0" lIns="0" bIns="0" rIns="0">
            <a:spAutoFit/>
          </a:bodyPr>
          <a:lstStyle/>
          <a:p>
            <a:pPr>
              <a:lnSpc>
                <a:spcPts val="1959"/>
              </a:lnSpc>
              <a:spcBef>
                <a:spcPct val="0"/>
              </a:spcBef>
            </a:pPr>
            <a:r>
              <a:rPr lang="en-US" sz="1399">
                <a:solidFill>
                  <a:srgbClr val="FFFFFF"/>
                </a:solidFill>
                <a:latin typeface="Montserrat"/>
              </a:rPr>
              <a:t>Rappresenta la popolazione totale, includendo individui di tutte le età.</a:t>
            </a:r>
          </a:p>
        </p:txBody>
      </p:sp>
      <p:sp>
        <p:nvSpPr>
          <p:cNvPr name="TextBox 19" id="19"/>
          <p:cNvSpPr txBox="true"/>
          <p:nvPr/>
        </p:nvSpPr>
        <p:spPr>
          <a:xfrm rot="0">
            <a:off x="15325454" y="4610184"/>
            <a:ext cx="2048583" cy="983615"/>
          </a:xfrm>
          <a:prstGeom prst="rect">
            <a:avLst/>
          </a:prstGeom>
        </p:spPr>
        <p:txBody>
          <a:bodyPr anchor="t" rtlCol="false" tIns="0" lIns="0" bIns="0" rIns="0">
            <a:spAutoFit/>
          </a:bodyPr>
          <a:lstStyle/>
          <a:p>
            <a:pPr>
              <a:lnSpc>
                <a:spcPts val="1959"/>
              </a:lnSpc>
              <a:spcBef>
                <a:spcPct val="0"/>
              </a:spcBef>
            </a:pPr>
            <a:r>
              <a:rPr lang="en-US" sz="1399">
                <a:solidFill>
                  <a:srgbClr val="FFFFFF"/>
                </a:solidFill>
                <a:latin typeface="Montserrat"/>
              </a:rPr>
              <a:t>Fornisce un'indicazione del mercato del lavoro non utilizzato.</a:t>
            </a:r>
          </a:p>
        </p:txBody>
      </p:sp>
      <p:sp>
        <p:nvSpPr>
          <p:cNvPr name="TextBox 20" id="20"/>
          <p:cNvSpPr txBox="true"/>
          <p:nvPr/>
        </p:nvSpPr>
        <p:spPr>
          <a:xfrm rot="0">
            <a:off x="1143437" y="6574875"/>
            <a:ext cx="16230600" cy="2213610"/>
          </a:xfrm>
          <a:prstGeom prst="rect">
            <a:avLst/>
          </a:prstGeom>
        </p:spPr>
        <p:txBody>
          <a:bodyPr anchor="t" rtlCol="false" tIns="0" lIns="0" bIns="0" rIns="0">
            <a:spAutoFit/>
          </a:bodyPr>
          <a:lstStyle/>
          <a:p>
            <a:pPr>
              <a:lnSpc>
                <a:spcPts val="2940"/>
              </a:lnSpc>
            </a:pPr>
            <a:r>
              <a:rPr lang="en-US" sz="2100">
                <a:solidFill>
                  <a:srgbClr val="FFFFFF"/>
                </a:solidFill>
                <a:latin typeface="Montserrat"/>
              </a:rPr>
              <a:t>Abbiamo migliorato, tramite uno script, il dataset iniziale trasformando le righe per rappresentare l'intero periodo temporale di interesse e mantenendo solo le colonne essenziali, eliminando le colonne che contenevano sigle o duplicazioni.</a:t>
            </a:r>
          </a:p>
          <a:p>
            <a:pPr>
              <a:lnSpc>
                <a:spcPts val="2940"/>
              </a:lnSpc>
            </a:pPr>
            <a:r>
              <a:rPr lang="en-US" sz="2100">
                <a:solidFill>
                  <a:srgbClr val="FFFFFF"/>
                </a:solidFill>
                <a:latin typeface="Montserrat"/>
              </a:rPr>
              <a:t>Inoltre, erano presenti un elevato numero di valori NA nelle colonne inerenti alcuni anni (in particolare agli estremi dell'intervallo temporale considerato) pertanto abbiamo deciso di rimuoverle dal dataset concentrandoci sul periodo 2009-2019 per un'analisi più significativa.</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0157164" y="3137253"/>
            <a:ext cx="7102136" cy="4489676"/>
          </a:xfrm>
          <a:custGeom>
            <a:avLst/>
            <a:gdLst/>
            <a:ahLst/>
            <a:cxnLst/>
            <a:rect r="r" b="b" t="t" l="l"/>
            <a:pathLst>
              <a:path h="4489676" w="7102136">
                <a:moveTo>
                  <a:pt x="0" y="0"/>
                </a:moveTo>
                <a:lnTo>
                  <a:pt x="7102136" y="0"/>
                </a:lnTo>
                <a:lnTo>
                  <a:pt x="7102136" y="4489676"/>
                </a:lnTo>
                <a:lnTo>
                  <a:pt x="0" y="4489676"/>
                </a:lnTo>
                <a:lnTo>
                  <a:pt x="0" y="0"/>
                </a:lnTo>
                <a:close/>
              </a:path>
            </a:pathLst>
          </a:custGeom>
          <a:blipFill>
            <a:blip r:embed="rId2"/>
            <a:stretch>
              <a:fillRect l="0" t="0" r="0" b="0"/>
            </a:stretch>
          </a:blipFill>
        </p:spPr>
      </p:sp>
      <p:sp>
        <p:nvSpPr>
          <p:cNvPr name="TextBox 5" id="5"/>
          <p:cNvSpPr txBox="true"/>
          <p:nvPr/>
        </p:nvSpPr>
        <p:spPr>
          <a:xfrm rot="0">
            <a:off x="1035527" y="457200"/>
            <a:ext cx="876930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4</a:t>
            </a:r>
          </a:p>
        </p:txBody>
      </p:sp>
      <p:sp>
        <p:nvSpPr>
          <p:cNvPr name="TextBox 6" id="6"/>
          <p:cNvSpPr txBox="true"/>
          <p:nvPr/>
        </p:nvSpPr>
        <p:spPr>
          <a:xfrm rot="0">
            <a:off x="1028700" y="3858291"/>
            <a:ext cx="8425582" cy="17272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Abbiamo scelto di basare l’analisi successiva sul clustering ottenuto col legame medio, per la sua robustezza verso gli outlier, che sono presenti nel nostro dataset.</a:t>
            </a:r>
          </a:p>
        </p:txBody>
      </p:sp>
      <p:sp>
        <p:nvSpPr>
          <p:cNvPr name="TextBox 7" id="7"/>
          <p:cNvSpPr txBox="true"/>
          <p:nvPr/>
        </p:nvSpPr>
        <p:spPr>
          <a:xfrm rot="0">
            <a:off x="1028700" y="6016890"/>
            <a:ext cx="8425582"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A questo punto è necessario definire il numero di cluster ottimale per la nostra analisi.</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9510631" y="2936529"/>
            <a:ext cx="7102136" cy="4489676"/>
          </a:xfrm>
          <a:custGeom>
            <a:avLst/>
            <a:gdLst/>
            <a:ahLst/>
            <a:cxnLst/>
            <a:rect r="r" b="b" t="t" l="l"/>
            <a:pathLst>
              <a:path h="4489676" w="7102136">
                <a:moveTo>
                  <a:pt x="0" y="0"/>
                </a:moveTo>
                <a:lnTo>
                  <a:pt x="7102136" y="0"/>
                </a:lnTo>
                <a:lnTo>
                  <a:pt x="7102136" y="4489676"/>
                </a:lnTo>
                <a:lnTo>
                  <a:pt x="0" y="4489676"/>
                </a:lnTo>
                <a:lnTo>
                  <a:pt x="0" y="0"/>
                </a:lnTo>
                <a:close/>
              </a:path>
            </a:pathLst>
          </a:custGeom>
          <a:blipFill>
            <a:blip r:embed="rId2"/>
            <a:stretch>
              <a:fillRect l="0" t="0" r="0" b="0"/>
            </a:stretch>
          </a:blipFill>
        </p:spPr>
      </p:sp>
      <p:sp>
        <p:nvSpPr>
          <p:cNvPr name="TextBox 5" id="5"/>
          <p:cNvSpPr txBox="true"/>
          <p:nvPr/>
        </p:nvSpPr>
        <p:spPr>
          <a:xfrm rot="0">
            <a:off x="1028700" y="457200"/>
            <a:ext cx="876930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4</a:t>
            </a:r>
          </a:p>
        </p:txBody>
      </p:sp>
      <p:sp>
        <p:nvSpPr>
          <p:cNvPr name="TextBox 6" id="6"/>
          <p:cNvSpPr txBox="true"/>
          <p:nvPr/>
        </p:nvSpPr>
        <p:spPr>
          <a:xfrm rot="0">
            <a:off x="1563721" y="3412204"/>
            <a:ext cx="7189168"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Un primo approccio è stata visivo, tramite lo screeplot, che mostra la distanza di aggregazione per unire i cluster.</a:t>
            </a:r>
          </a:p>
        </p:txBody>
      </p:sp>
      <p:sp>
        <p:nvSpPr>
          <p:cNvPr name="TextBox 7" id="7"/>
          <p:cNvSpPr txBox="true"/>
          <p:nvPr/>
        </p:nvSpPr>
        <p:spPr>
          <a:xfrm rot="0">
            <a:off x="1790838" y="5623380"/>
            <a:ext cx="6734935"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Lo screeplot ottenuto suggerisce una suddivisione in 6/7 cluster, visto l’aumento della distanza.</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371386"/>
            <a:ext cx="876930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4</a:t>
            </a:r>
          </a:p>
        </p:txBody>
      </p:sp>
      <p:sp>
        <p:nvSpPr>
          <p:cNvPr name="TextBox 5" id="5"/>
          <p:cNvSpPr txBox="true"/>
          <p:nvPr/>
        </p:nvSpPr>
        <p:spPr>
          <a:xfrm rot="0">
            <a:off x="3567403" y="2481977"/>
            <a:ext cx="11153195"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Questo costituisce un punto di riferimento per andare a definire le misure di non omogeneità statistica all’interno e tra i cluster ottenuti.</a:t>
            </a:r>
          </a:p>
        </p:txBody>
      </p:sp>
      <p:sp>
        <p:nvSpPr>
          <p:cNvPr name="TextBox 6" id="6"/>
          <p:cNvSpPr txBox="true"/>
          <p:nvPr/>
        </p:nvSpPr>
        <p:spPr>
          <a:xfrm rot="0">
            <a:off x="4572349" y="3768207"/>
            <a:ext cx="9143301"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Abbiamo realizzato questa analisi per un numero di cluster compreso tra 8 e 3.</a:t>
            </a:r>
          </a:p>
        </p:txBody>
      </p:sp>
      <p:sp>
        <p:nvSpPr>
          <p:cNvPr name="TextBox 7" id="7"/>
          <p:cNvSpPr txBox="true"/>
          <p:nvPr/>
        </p:nvSpPr>
        <p:spPr>
          <a:xfrm rot="0">
            <a:off x="3687983" y="5053551"/>
            <a:ext cx="10912035"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I risultati migliori e che presentano anche una suddivisione in cluster soddisfacente sono stati ottenuti per un numero di cluster pari a </a:t>
            </a:r>
            <a:r>
              <a:rPr lang="en-US" sz="2499">
                <a:solidFill>
                  <a:srgbClr val="FFFFFF"/>
                </a:solidFill>
                <a:latin typeface="Montserrat Bold"/>
              </a:rPr>
              <a:t>5</a:t>
            </a:r>
          </a:p>
        </p:txBody>
      </p:sp>
      <p:sp>
        <p:nvSpPr>
          <p:cNvPr name="TextBox 8" id="8"/>
          <p:cNvSpPr txBox="true"/>
          <p:nvPr/>
        </p:nvSpPr>
        <p:spPr>
          <a:xfrm rot="0">
            <a:off x="5104227" y="7506869"/>
            <a:ext cx="1585016" cy="762000"/>
          </a:xfrm>
          <a:prstGeom prst="rect">
            <a:avLst/>
          </a:prstGeom>
        </p:spPr>
        <p:txBody>
          <a:bodyPr anchor="t" rtlCol="false" tIns="0" lIns="0" bIns="0" rIns="0">
            <a:spAutoFit/>
          </a:bodyPr>
          <a:lstStyle/>
          <a:p>
            <a:pPr>
              <a:lnSpc>
                <a:spcPts val="6299"/>
              </a:lnSpc>
            </a:pPr>
            <a:r>
              <a:rPr lang="en-US" sz="4499">
                <a:solidFill>
                  <a:srgbClr val="FFFFFF"/>
                </a:solidFill>
                <a:latin typeface="Montserrat Classic"/>
              </a:rPr>
              <a:t>80,95</a:t>
            </a:r>
          </a:p>
        </p:txBody>
      </p:sp>
      <p:sp>
        <p:nvSpPr>
          <p:cNvPr name="TextBox 9" id="9"/>
          <p:cNvSpPr txBox="true"/>
          <p:nvPr/>
        </p:nvSpPr>
        <p:spPr>
          <a:xfrm rot="0">
            <a:off x="5185660" y="6957563"/>
            <a:ext cx="1503583" cy="412750"/>
          </a:xfrm>
          <a:prstGeom prst="rect">
            <a:avLst/>
          </a:prstGeom>
        </p:spPr>
        <p:txBody>
          <a:bodyPr anchor="t" rtlCol="false" tIns="0" lIns="0" bIns="0" rIns="0">
            <a:spAutoFit/>
          </a:bodyPr>
          <a:lstStyle/>
          <a:p>
            <a:pPr>
              <a:lnSpc>
                <a:spcPts val="3499"/>
              </a:lnSpc>
            </a:pPr>
            <a:r>
              <a:rPr lang="en-US" sz="2499">
                <a:solidFill>
                  <a:srgbClr val="FFFFFF"/>
                </a:solidFill>
                <a:latin typeface="Montserrat"/>
              </a:rPr>
              <a:t>Between</a:t>
            </a:r>
          </a:p>
        </p:txBody>
      </p:sp>
      <p:sp>
        <p:nvSpPr>
          <p:cNvPr name="TextBox 10" id="10"/>
          <p:cNvSpPr txBox="true"/>
          <p:nvPr/>
        </p:nvSpPr>
        <p:spPr>
          <a:xfrm rot="0">
            <a:off x="11525325" y="7506869"/>
            <a:ext cx="1152414" cy="762000"/>
          </a:xfrm>
          <a:prstGeom prst="rect">
            <a:avLst/>
          </a:prstGeom>
        </p:spPr>
        <p:txBody>
          <a:bodyPr anchor="t" rtlCol="false" tIns="0" lIns="0" bIns="0" rIns="0">
            <a:spAutoFit/>
          </a:bodyPr>
          <a:lstStyle/>
          <a:p>
            <a:pPr>
              <a:lnSpc>
                <a:spcPts val="6299"/>
              </a:lnSpc>
            </a:pPr>
            <a:r>
              <a:rPr lang="en-US" sz="4499">
                <a:solidFill>
                  <a:srgbClr val="FFFFFF"/>
                </a:solidFill>
                <a:latin typeface="Montserrat Classic"/>
              </a:rPr>
              <a:t>0,61</a:t>
            </a:r>
          </a:p>
        </p:txBody>
      </p:sp>
      <p:sp>
        <p:nvSpPr>
          <p:cNvPr name="TextBox 11" id="11"/>
          <p:cNvSpPr txBox="true"/>
          <p:nvPr/>
        </p:nvSpPr>
        <p:spPr>
          <a:xfrm rot="0">
            <a:off x="8375532" y="6948038"/>
            <a:ext cx="1190900" cy="422275"/>
          </a:xfrm>
          <a:prstGeom prst="rect">
            <a:avLst/>
          </a:prstGeom>
        </p:spPr>
        <p:txBody>
          <a:bodyPr anchor="t" rtlCol="false" tIns="0" lIns="0" bIns="0" rIns="0">
            <a:spAutoFit/>
          </a:bodyPr>
          <a:lstStyle/>
          <a:p>
            <a:pPr>
              <a:lnSpc>
                <a:spcPts val="3500"/>
              </a:lnSpc>
            </a:pPr>
            <a:r>
              <a:rPr lang="en-US" sz="2500">
                <a:solidFill>
                  <a:srgbClr val="FFFFFF"/>
                </a:solidFill>
                <a:latin typeface="Montserrat"/>
              </a:rPr>
              <a:t>Within</a:t>
            </a:r>
          </a:p>
        </p:txBody>
      </p:sp>
      <p:sp>
        <p:nvSpPr>
          <p:cNvPr name="TextBox 12" id="12"/>
          <p:cNvSpPr txBox="true"/>
          <p:nvPr/>
        </p:nvSpPr>
        <p:spPr>
          <a:xfrm rot="0">
            <a:off x="8152078" y="7506869"/>
            <a:ext cx="1637806" cy="762000"/>
          </a:xfrm>
          <a:prstGeom prst="rect">
            <a:avLst/>
          </a:prstGeom>
        </p:spPr>
        <p:txBody>
          <a:bodyPr anchor="t" rtlCol="false" tIns="0" lIns="0" bIns="0" rIns="0">
            <a:spAutoFit/>
          </a:bodyPr>
          <a:lstStyle/>
          <a:p>
            <a:pPr>
              <a:lnSpc>
                <a:spcPts val="6299"/>
              </a:lnSpc>
            </a:pPr>
            <a:r>
              <a:rPr lang="en-US" sz="4499">
                <a:solidFill>
                  <a:srgbClr val="FFFFFF"/>
                </a:solidFill>
                <a:latin typeface="Montserrat Classic"/>
              </a:rPr>
              <a:t>51,051</a:t>
            </a:r>
          </a:p>
        </p:txBody>
      </p:sp>
      <p:sp>
        <p:nvSpPr>
          <p:cNvPr name="TextBox 13" id="13"/>
          <p:cNvSpPr txBox="true"/>
          <p:nvPr/>
        </p:nvSpPr>
        <p:spPr>
          <a:xfrm rot="0">
            <a:off x="11019293" y="6948469"/>
            <a:ext cx="2383352" cy="422275"/>
          </a:xfrm>
          <a:prstGeom prst="rect">
            <a:avLst/>
          </a:prstGeom>
        </p:spPr>
        <p:txBody>
          <a:bodyPr anchor="t" rtlCol="false" tIns="0" lIns="0" bIns="0" rIns="0">
            <a:spAutoFit/>
          </a:bodyPr>
          <a:lstStyle/>
          <a:p>
            <a:pPr>
              <a:lnSpc>
                <a:spcPts val="3500"/>
              </a:lnSpc>
            </a:pPr>
            <a:r>
              <a:rPr lang="en-US" sz="2500">
                <a:solidFill>
                  <a:srgbClr val="FFFFFF"/>
                </a:solidFill>
                <a:latin typeface="Montserrat"/>
              </a:rPr>
              <a:t>Between/Total</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0048583" y="3036391"/>
            <a:ext cx="7282459" cy="3701246"/>
          </a:xfrm>
          <a:custGeom>
            <a:avLst/>
            <a:gdLst/>
            <a:ahLst/>
            <a:cxnLst/>
            <a:rect r="r" b="b" t="t" l="l"/>
            <a:pathLst>
              <a:path h="3701246" w="7282459">
                <a:moveTo>
                  <a:pt x="0" y="0"/>
                </a:moveTo>
                <a:lnTo>
                  <a:pt x="7282458" y="0"/>
                </a:lnTo>
                <a:lnTo>
                  <a:pt x="7282458" y="3701246"/>
                </a:lnTo>
                <a:lnTo>
                  <a:pt x="0" y="3701246"/>
                </a:lnTo>
                <a:lnTo>
                  <a:pt x="0" y="0"/>
                </a:lnTo>
                <a:close/>
              </a:path>
            </a:pathLst>
          </a:custGeom>
          <a:blipFill>
            <a:blip r:embed="rId2"/>
            <a:stretch>
              <a:fillRect l="0" t="-15678" r="-1804" b="-10946"/>
            </a:stretch>
          </a:blipFill>
        </p:spPr>
      </p:sp>
      <p:sp>
        <p:nvSpPr>
          <p:cNvPr name="TextBox 5" id="5"/>
          <p:cNvSpPr txBox="true"/>
          <p:nvPr/>
        </p:nvSpPr>
        <p:spPr>
          <a:xfrm rot="0">
            <a:off x="877380" y="457200"/>
            <a:ext cx="989971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4</a:t>
            </a:r>
          </a:p>
        </p:txBody>
      </p:sp>
      <p:sp>
        <p:nvSpPr>
          <p:cNvPr name="TextBox 6" id="6"/>
          <p:cNvSpPr txBox="true"/>
          <p:nvPr/>
        </p:nvSpPr>
        <p:spPr>
          <a:xfrm rot="0">
            <a:off x="877380" y="2998291"/>
            <a:ext cx="8266620" cy="17272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 È necessario determinare a priori il numero k di cluster che si vogliono ottenere. Usiamo come base di partenza ciò che abbiamo individuato col clustering gerarchico.</a:t>
            </a:r>
          </a:p>
        </p:txBody>
      </p:sp>
      <p:sp>
        <p:nvSpPr>
          <p:cNvPr name="TextBox 7" id="7"/>
          <p:cNvSpPr txBox="true"/>
          <p:nvPr/>
        </p:nvSpPr>
        <p:spPr>
          <a:xfrm rot="0">
            <a:off x="1028700" y="1665940"/>
            <a:ext cx="5818473" cy="430000"/>
          </a:xfrm>
          <a:prstGeom prst="rect">
            <a:avLst/>
          </a:prstGeom>
        </p:spPr>
        <p:txBody>
          <a:bodyPr anchor="t" rtlCol="false" tIns="0" lIns="0" bIns="0" rIns="0">
            <a:spAutoFit/>
          </a:bodyPr>
          <a:lstStyle/>
          <a:p>
            <a:pPr>
              <a:lnSpc>
                <a:spcPts val="3599"/>
              </a:lnSpc>
            </a:pPr>
            <a:r>
              <a:rPr lang="en-US" sz="2570">
                <a:solidFill>
                  <a:srgbClr val="FFFFFF"/>
                </a:solidFill>
                <a:latin typeface="Montserrat Bold"/>
              </a:rPr>
              <a:t>Cluster non gerarchico k-means</a:t>
            </a:r>
          </a:p>
        </p:txBody>
      </p:sp>
      <p:sp>
        <p:nvSpPr>
          <p:cNvPr name="TextBox 8" id="8"/>
          <p:cNvSpPr txBox="true"/>
          <p:nvPr/>
        </p:nvSpPr>
        <p:spPr>
          <a:xfrm rot="0">
            <a:off x="1111186" y="5278310"/>
            <a:ext cx="7769444"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Utilizziamo un ulteriore tecnica visiva per aiutarci nella scelta del miglior numero di cluster: Elbow Method.</a:t>
            </a:r>
          </a:p>
        </p:txBody>
      </p:sp>
      <p:sp>
        <p:nvSpPr>
          <p:cNvPr name="TextBox 9" id="9"/>
          <p:cNvSpPr txBox="true"/>
          <p:nvPr/>
        </p:nvSpPr>
        <p:spPr>
          <a:xfrm rot="0">
            <a:off x="4091325" y="7091603"/>
            <a:ext cx="1809165" cy="621135"/>
          </a:xfrm>
          <a:prstGeom prst="rect">
            <a:avLst/>
          </a:prstGeom>
        </p:spPr>
        <p:txBody>
          <a:bodyPr anchor="t" rtlCol="false" tIns="0" lIns="0" bIns="0" rIns="0">
            <a:spAutoFit/>
          </a:bodyPr>
          <a:lstStyle/>
          <a:p>
            <a:pPr algn="ctr">
              <a:lnSpc>
                <a:spcPts val="5139"/>
              </a:lnSpc>
            </a:pPr>
            <a:r>
              <a:rPr lang="en-US" sz="3670">
                <a:solidFill>
                  <a:srgbClr val="FFFFFF"/>
                </a:solidFill>
                <a:latin typeface="Montserrat Bold"/>
              </a:rPr>
              <a:t>K = 5</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457200"/>
            <a:ext cx="8795595"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4</a:t>
            </a:r>
          </a:p>
        </p:txBody>
      </p:sp>
      <p:sp>
        <p:nvSpPr>
          <p:cNvPr name="TextBox 5" id="5"/>
          <p:cNvSpPr txBox="true"/>
          <p:nvPr/>
        </p:nvSpPr>
        <p:spPr>
          <a:xfrm rot="0">
            <a:off x="4345462" y="1877906"/>
            <a:ext cx="9597076"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Applichiamo quindi il k-means al nostro insieme di nazioni, con un K pari 5, ottenendo i seguenti cluster:</a:t>
            </a:r>
          </a:p>
        </p:txBody>
      </p:sp>
      <p:sp>
        <p:nvSpPr>
          <p:cNvPr name="TextBox 6" id="6"/>
          <p:cNvSpPr txBox="true"/>
          <p:nvPr/>
        </p:nvSpPr>
        <p:spPr>
          <a:xfrm rot="0">
            <a:off x="748652" y="3174609"/>
            <a:ext cx="10122848" cy="347980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Montserrat"/>
              </a:rPr>
              <a:t>Colombia, Grecia, Italia, Spagna;</a:t>
            </a:r>
          </a:p>
          <a:p>
            <a:pPr marL="539749" indent="-269875" lvl="1">
              <a:lnSpc>
                <a:spcPts val="3499"/>
              </a:lnSpc>
              <a:buFont typeface="Arial"/>
              <a:buChar char="•"/>
            </a:pPr>
            <a:r>
              <a:rPr lang="en-US" sz="2499">
                <a:solidFill>
                  <a:srgbClr val="FFFFFF"/>
                </a:solidFill>
                <a:latin typeface="Montserrat"/>
              </a:rPr>
              <a:t>Bulgaria, Croazia, Repubblica Ceca, Ungheria, Lettonia, Polonia, Romania, Repubblica Slovacca, Slovenia;</a:t>
            </a:r>
          </a:p>
          <a:p>
            <a:pPr marL="539749" indent="-269875" lvl="1">
              <a:lnSpc>
                <a:spcPts val="3499"/>
              </a:lnSpc>
              <a:buFont typeface="Arial"/>
              <a:buChar char="•"/>
            </a:pPr>
            <a:r>
              <a:rPr lang="en-US" sz="2499">
                <a:solidFill>
                  <a:srgbClr val="FFFFFF"/>
                </a:solidFill>
                <a:latin typeface="Montserrat"/>
              </a:rPr>
              <a:t>Corea, Turchia, Svizzera;</a:t>
            </a:r>
          </a:p>
          <a:p>
            <a:pPr marL="539749" indent="-269875" lvl="1">
              <a:lnSpc>
                <a:spcPts val="3499"/>
              </a:lnSpc>
              <a:buFont typeface="Arial"/>
              <a:buChar char="•"/>
            </a:pPr>
            <a:r>
              <a:rPr lang="en-US" sz="2499">
                <a:solidFill>
                  <a:srgbClr val="FFFFFF"/>
                </a:solidFill>
                <a:latin typeface="Montserrat"/>
              </a:rPr>
              <a:t>Giappone, Lussemburgo, Malta, Paesi Bassi, Portogallo;</a:t>
            </a:r>
          </a:p>
          <a:p>
            <a:pPr marL="539749" indent="-269875" lvl="1">
              <a:lnSpc>
                <a:spcPts val="3499"/>
              </a:lnSpc>
              <a:buFont typeface="Arial"/>
              <a:buChar char="•"/>
            </a:pPr>
            <a:r>
              <a:rPr lang="en-US" sz="2499">
                <a:solidFill>
                  <a:srgbClr val="FFFFFF"/>
                </a:solidFill>
                <a:latin typeface="Montserrat"/>
              </a:rPr>
              <a:t>Australia, Belgio, Canada, Cile, Estonia, Finlandia, Francia, Germania, Irlanda, Lituania, Messico, Nuova Zelanda, Regno Unito.</a:t>
            </a:r>
          </a:p>
        </p:txBody>
      </p:sp>
      <p:sp>
        <p:nvSpPr>
          <p:cNvPr name="TextBox 7" id="7"/>
          <p:cNvSpPr txBox="true"/>
          <p:nvPr/>
        </p:nvSpPr>
        <p:spPr>
          <a:xfrm rot="0">
            <a:off x="12420462" y="4050909"/>
            <a:ext cx="4838838" cy="17272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Questo insieme ha un Between/Total uguale a 62%. Quasi lo stesso del clustering gerarchico.</a:t>
            </a:r>
          </a:p>
        </p:txBody>
      </p:sp>
      <p:sp>
        <p:nvSpPr>
          <p:cNvPr name="TextBox 8" id="8"/>
          <p:cNvSpPr txBox="true"/>
          <p:nvPr/>
        </p:nvSpPr>
        <p:spPr>
          <a:xfrm rot="0">
            <a:off x="3297079" y="7359511"/>
            <a:ext cx="11693841"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L’insieme ci sembra molto più coerente dal punto di vista socio-economico, rispetto a quello ottenuto col legame medio. Risulta molto simile a quello ottenuto col metodo della mediana.</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4759347" y="1504861"/>
            <a:ext cx="8769306" cy="1028700"/>
          </a:xfrm>
          <a:prstGeom prst="rect">
            <a:avLst/>
          </a:prstGeom>
        </p:spPr>
        <p:txBody>
          <a:bodyPr anchor="t" rtlCol="false" tIns="0" lIns="0" bIns="0" rIns="0">
            <a:spAutoFit/>
          </a:bodyPr>
          <a:lstStyle/>
          <a:p>
            <a:pPr>
              <a:lnSpc>
                <a:spcPts val="8400"/>
              </a:lnSpc>
            </a:pPr>
            <a:r>
              <a:rPr lang="en-US" sz="6000">
                <a:solidFill>
                  <a:srgbClr val="FFFFFF"/>
                </a:solidFill>
                <a:latin typeface="Montserrat Bold"/>
              </a:rPr>
              <a:t>Domanda di ricerca 5</a:t>
            </a:r>
          </a:p>
        </p:txBody>
      </p:sp>
      <p:sp>
        <p:nvSpPr>
          <p:cNvPr name="TextBox 5" id="5"/>
          <p:cNvSpPr txBox="true"/>
          <p:nvPr/>
        </p:nvSpPr>
        <p:spPr>
          <a:xfrm rot="0">
            <a:off x="2905125" y="5161427"/>
            <a:ext cx="12477750" cy="1190094"/>
          </a:xfrm>
          <a:prstGeom prst="rect">
            <a:avLst/>
          </a:prstGeom>
        </p:spPr>
        <p:txBody>
          <a:bodyPr anchor="t" rtlCol="false" tIns="0" lIns="0" bIns="0" rIns="0">
            <a:spAutoFit/>
          </a:bodyPr>
          <a:lstStyle/>
          <a:p>
            <a:pPr algn="ctr">
              <a:lnSpc>
                <a:spcPts val="3179"/>
              </a:lnSpc>
            </a:pPr>
            <a:r>
              <a:rPr lang="en-US" sz="2270">
                <a:solidFill>
                  <a:srgbClr val="FFFFFF"/>
                </a:solidFill>
                <a:latin typeface="Montserrat"/>
              </a:rPr>
              <a:t>Pertanto per effettuare un’analisi che riguardasse tutta la situazione mondiale abbiamo scelto di usare come campioni le medie nazionali di un anno per la variabile “Esposizione media della popolazione alle PM2.5”.</a:t>
            </a:r>
          </a:p>
        </p:txBody>
      </p:sp>
      <p:sp>
        <p:nvSpPr>
          <p:cNvPr name="TextBox 6" id="6"/>
          <p:cNvSpPr txBox="true"/>
          <p:nvPr/>
        </p:nvSpPr>
        <p:spPr>
          <a:xfrm rot="0">
            <a:off x="2905125" y="2828333"/>
            <a:ext cx="12477750" cy="1990194"/>
          </a:xfrm>
          <a:prstGeom prst="rect">
            <a:avLst/>
          </a:prstGeom>
        </p:spPr>
        <p:txBody>
          <a:bodyPr anchor="t" rtlCol="false" tIns="0" lIns="0" bIns="0" rIns="0">
            <a:spAutoFit/>
          </a:bodyPr>
          <a:lstStyle/>
          <a:p>
            <a:pPr algn="ctr">
              <a:lnSpc>
                <a:spcPts val="3179"/>
              </a:lnSpc>
            </a:pPr>
            <a:r>
              <a:rPr lang="en-US" sz="2270">
                <a:solidFill>
                  <a:srgbClr val="FFFFFF"/>
                </a:solidFill>
                <a:latin typeface="Montserrat"/>
              </a:rPr>
              <a:t>Per permetterci di effettuare uno studio sulle variabili aleatorie e tutto ciò che ne consegue abbiamo condotto diverse analisi su vari campioni per identificare quelli più adatti ai nostri obiettivi. Abbiamo tentato di utilizzare il dataset così come era, tuttavia, data la natura realistica del dataset, non abbiamo trovato immediatamente dati adeguati ai nostri scopi.</a:t>
            </a:r>
          </a:p>
        </p:txBody>
      </p:sp>
      <p:sp>
        <p:nvSpPr>
          <p:cNvPr name="TextBox 7" id="7"/>
          <p:cNvSpPr txBox="true"/>
          <p:nvPr/>
        </p:nvSpPr>
        <p:spPr>
          <a:xfrm rot="0">
            <a:off x="2328916" y="6694421"/>
            <a:ext cx="13630167" cy="1773025"/>
          </a:xfrm>
          <a:prstGeom prst="rect">
            <a:avLst/>
          </a:prstGeom>
        </p:spPr>
        <p:txBody>
          <a:bodyPr anchor="t" rtlCol="false" tIns="0" lIns="0" bIns="0" rIns="0">
            <a:spAutoFit/>
          </a:bodyPr>
          <a:lstStyle/>
          <a:p>
            <a:pPr algn="ctr">
              <a:lnSpc>
                <a:spcPts val="3599"/>
              </a:lnSpc>
            </a:pPr>
            <a:r>
              <a:rPr lang="en-US" sz="2570">
                <a:solidFill>
                  <a:srgbClr val="FFFFFF"/>
                </a:solidFill>
                <a:latin typeface="Montserrat"/>
              </a:rPr>
              <a:t>Con il fine di rispondere a questa domanda:</a:t>
            </a:r>
          </a:p>
          <a:p>
            <a:pPr algn="ctr">
              <a:lnSpc>
                <a:spcPts val="3599"/>
              </a:lnSpc>
            </a:pPr>
            <a:r>
              <a:rPr lang="en-US" sz="2570">
                <a:solidFill>
                  <a:srgbClr val="FFFFFF"/>
                </a:solidFill>
                <a:latin typeface="Montserrat Bold"/>
              </a:rPr>
              <a:t>“Come è cambiata l’esposizione media della popolazione alle PM2.5 dal 2009 al</a:t>
            </a:r>
          </a:p>
          <a:p>
            <a:pPr algn="ctr">
              <a:lnSpc>
                <a:spcPts val="3599"/>
              </a:lnSpc>
            </a:pPr>
            <a:r>
              <a:rPr lang="en-US" sz="2570">
                <a:solidFill>
                  <a:srgbClr val="FFFFFF"/>
                </a:solidFill>
                <a:latin typeface="Montserrat Bold"/>
              </a:rPr>
              <a:t>2019, e quali conclusioni possiamo trarre in termini di qualità dell’aria e politiche ambientali nei diversi paesi?”</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98997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5</a:t>
            </a:r>
          </a:p>
        </p:txBody>
      </p:sp>
      <p:sp>
        <p:nvSpPr>
          <p:cNvPr name="TextBox 5" id="5"/>
          <p:cNvSpPr txBox="true"/>
          <p:nvPr/>
        </p:nvSpPr>
        <p:spPr>
          <a:xfrm rot="0">
            <a:off x="1469330" y="1430655"/>
            <a:ext cx="15789970" cy="7292340"/>
          </a:xfrm>
          <a:prstGeom prst="rect">
            <a:avLst/>
          </a:prstGeom>
        </p:spPr>
        <p:txBody>
          <a:bodyPr anchor="t" rtlCol="false" tIns="0" lIns="0" bIns="0" rIns="0">
            <a:spAutoFit/>
          </a:bodyPr>
          <a:lstStyle/>
          <a:p>
            <a:pPr>
              <a:lnSpc>
                <a:spcPts val="4140"/>
              </a:lnSpc>
            </a:pPr>
            <a:r>
              <a:rPr lang="en-US" sz="2300">
                <a:solidFill>
                  <a:srgbClr val="FFFFFF"/>
                </a:solidFill>
                <a:latin typeface="Montserrat"/>
              </a:rPr>
              <a:t>Per rispondere a questa domanda, abbiamo adottato il seguente approccio:</a:t>
            </a:r>
          </a:p>
          <a:p>
            <a:pPr marL="496571" indent="-248285" lvl="1">
              <a:lnSpc>
                <a:spcPts val="4140"/>
              </a:lnSpc>
              <a:buFont typeface="Arial"/>
              <a:buChar char="•"/>
            </a:pPr>
            <a:r>
              <a:rPr lang="en-US" sz="2300">
                <a:solidFill>
                  <a:srgbClr val="FFFFFF"/>
                </a:solidFill>
                <a:latin typeface="Montserrat"/>
              </a:rPr>
              <a:t> </a:t>
            </a:r>
            <a:r>
              <a:rPr lang="en-US" sz="2300">
                <a:solidFill>
                  <a:srgbClr val="FFFFFF"/>
                </a:solidFill>
                <a:latin typeface="Montserrat Bold"/>
              </a:rPr>
              <a:t>Selezione del Campione:</a:t>
            </a:r>
            <a:r>
              <a:rPr lang="en-US" sz="2300">
                <a:solidFill>
                  <a:srgbClr val="FFFFFF"/>
                </a:solidFill>
                <a:latin typeface="Montserrat"/>
              </a:rPr>
              <a:t> Abbiamo calcolato la media annuale delle misurazioni di PM2.5 per ogni nazione per l’anno 2009.</a:t>
            </a:r>
          </a:p>
          <a:p>
            <a:pPr marL="496571" indent="-248285" lvl="1">
              <a:lnSpc>
                <a:spcPts val="4140"/>
              </a:lnSpc>
              <a:buFont typeface="Arial"/>
              <a:buChar char="•"/>
            </a:pPr>
            <a:r>
              <a:rPr lang="en-US" sz="2300">
                <a:solidFill>
                  <a:srgbClr val="FFFFFF"/>
                </a:solidFill>
                <a:latin typeface="Montserrat"/>
              </a:rPr>
              <a:t> </a:t>
            </a:r>
            <a:r>
              <a:rPr lang="en-US" sz="2300">
                <a:solidFill>
                  <a:srgbClr val="FFFFFF"/>
                </a:solidFill>
                <a:latin typeface="Montserrat Bold"/>
              </a:rPr>
              <a:t>Adattamento alla Distribuzione Normale:</a:t>
            </a:r>
            <a:r>
              <a:rPr lang="en-US" sz="2300">
                <a:solidFill>
                  <a:srgbClr val="FFFFFF"/>
                </a:solidFill>
                <a:latin typeface="Montserrat"/>
              </a:rPr>
              <a:t> Abbiamo utilizzato il test del chiquadrato per verificare se la distribuzione delle medie di PM2.5 per il 2009 seguisse una distribuzione normale.</a:t>
            </a:r>
          </a:p>
          <a:p>
            <a:pPr marL="496571" indent="-248285" lvl="1">
              <a:lnSpc>
                <a:spcPts val="4140"/>
              </a:lnSpc>
              <a:buFont typeface="Arial"/>
              <a:buChar char="•"/>
            </a:pPr>
            <a:r>
              <a:rPr lang="en-US" sz="2300">
                <a:solidFill>
                  <a:srgbClr val="FFFFFF"/>
                </a:solidFill>
                <a:latin typeface="Montserrat"/>
              </a:rPr>
              <a:t> </a:t>
            </a:r>
            <a:r>
              <a:rPr lang="en-US" sz="2300">
                <a:solidFill>
                  <a:srgbClr val="FFFFFF"/>
                </a:solidFill>
                <a:latin typeface="Montserrat Bold"/>
              </a:rPr>
              <a:t>Stima Puntuale:</a:t>
            </a:r>
            <a:r>
              <a:rPr lang="en-US" sz="2300">
                <a:solidFill>
                  <a:srgbClr val="FFFFFF"/>
                </a:solidFill>
                <a:latin typeface="Montserrat"/>
              </a:rPr>
              <a:t> Tramite il metodo dei momenti, abbiamo stimato i parametri (μ e σ2) della distribuzione normale per il 2009.</a:t>
            </a:r>
          </a:p>
          <a:p>
            <a:pPr marL="496571" indent="-248285" lvl="1">
              <a:lnSpc>
                <a:spcPts val="4140"/>
              </a:lnSpc>
              <a:buFont typeface="Arial"/>
              <a:buChar char="•"/>
            </a:pPr>
            <a:r>
              <a:rPr lang="en-US" sz="2300">
                <a:solidFill>
                  <a:srgbClr val="FFFFFF"/>
                </a:solidFill>
                <a:latin typeface="Montserrat"/>
              </a:rPr>
              <a:t> </a:t>
            </a:r>
            <a:r>
              <a:rPr lang="en-US" sz="2300">
                <a:solidFill>
                  <a:srgbClr val="FFFFFF"/>
                </a:solidFill>
                <a:latin typeface="Montserrat Bold"/>
              </a:rPr>
              <a:t>Stima Intervallare:</a:t>
            </a:r>
          </a:p>
          <a:p>
            <a:pPr marL="993141" indent="-331047" lvl="2">
              <a:lnSpc>
                <a:spcPts val="4140"/>
              </a:lnSpc>
              <a:buFont typeface="Arial"/>
              <a:buChar char="⚬"/>
            </a:pPr>
            <a:r>
              <a:rPr lang="en-US" sz="2300">
                <a:solidFill>
                  <a:srgbClr val="FFFFFF"/>
                </a:solidFill>
                <a:latin typeface="Montserrat"/>
              </a:rPr>
              <a:t>Calcolo dell’intervallo di confidenza per μ con varianza non nota.</a:t>
            </a:r>
          </a:p>
          <a:p>
            <a:pPr marL="993141" indent="-331047" lvl="2">
              <a:lnSpc>
                <a:spcPts val="4140"/>
              </a:lnSpc>
              <a:buFont typeface="Arial"/>
              <a:buChar char="⚬"/>
            </a:pPr>
            <a:r>
              <a:rPr lang="en-US" sz="2300">
                <a:solidFill>
                  <a:srgbClr val="FFFFFF"/>
                </a:solidFill>
                <a:latin typeface="Montserrat"/>
              </a:rPr>
              <a:t>Calcolo dell’intervallo di confidenza per σ2 con valore medio non noto.</a:t>
            </a:r>
          </a:p>
          <a:p>
            <a:pPr marL="496571" indent="-248285" lvl="1">
              <a:lnSpc>
                <a:spcPts val="4140"/>
              </a:lnSpc>
              <a:buFont typeface="Arial"/>
              <a:buChar char="•"/>
            </a:pPr>
            <a:r>
              <a:rPr lang="en-US" sz="2300">
                <a:solidFill>
                  <a:srgbClr val="FFFFFF"/>
                </a:solidFill>
                <a:latin typeface="Montserrat"/>
              </a:rPr>
              <a:t> </a:t>
            </a:r>
            <a:r>
              <a:rPr lang="en-US" sz="2300">
                <a:solidFill>
                  <a:srgbClr val="FFFFFF"/>
                </a:solidFill>
                <a:latin typeface="Montserrat Bold"/>
              </a:rPr>
              <a:t>Confronto tra Due Popolazioni:</a:t>
            </a:r>
            <a:r>
              <a:rPr lang="en-US" sz="2300">
                <a:solidFill>
                  <a:srgbClr val="FFFFFF"/>
                </a:solidFill>
                <a:latin typeface="Montserrat"/>
              </a:rPr>
              <a:t> Abbiamo ripetuto tutti i passaggi per il campione relativo ai dati del 2019, effettuando poi un confronto tra le due popolazioni.</a:t>
            </a:r>
          </a:p>
          <a:p>
            <a:pPr marL="496571" indent="-248285" lvl="1">
              <a:lnSpc>
                <a:spcPts val="4140"/>
              </a:lnSpc>
              <a:buFont typeface="Arial"/>
              <a:buChar char="•"/>
            </a:pPr>
            <a:r>
              <a:rPr lang="en-US" sz="2300">
                <a:solidFill>
                  <a:srgbClr val="FFFFFF"/>
                </a:solidFill>
                <a:latin typeface="Montserrat Bold"/>
              </a:rPr>
              <a:t>Verifica delle Ipotesi:</a:t>
            </a:r>
            <a:r>
              <a:rPr lang="en-US" sz="2300">
                <a:solidFill>
                  <a:srgbClr val="FFFFFF"/>
                </a:solidFill>
                <a:latin typeface="Montserrat"/>
              </a:rPr>
              <a:t> Abbiamo formulato un’ipotesi adeguata e, tramite un test unilaterale sinistro, abbiamo verificato questa ipotesi.</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9544050" y="2591482"/>
            <a:ext cx="7715250" cy="5104036"/>
          </a:xfrm>
          <a:custGeom>
            <a:avLst/>
            <a:gdLst/>
            <a:ahLst/>
            <a:cxnLst/>
            <a:rect r="r" b="b" t="t" l="l"/>
            <a:pathLst>
              <a:path h="5104036" w="7715250">
                <a:moveTo>
                  <a:pt x="0" y="0"/>
                </a:moveTo>
                <a:lnTo>
                  <a:pt x="7715250" y="0"/>
                </a:lnTo>
                <a:lnTo>
                  <a:pt x="7715250" y="5104036"/>
                </a:lnTo>
                <a:lnTo>
                  <a:pt x="0" y="5104036"/>
                </a:lnTo>
                <a:lnTo>
                  <a:pt x="0" y="0"/>
                </a:lnTo>
                <a:close/>
              </a:path>
            </a:pathLst>
          </a:custGeom>
          <a:blipFill>
            <a:blip r:embed="rId3"/>
            <a:stretch>
              <a:fillRect l="0" t="0" r="0" b="0"/>
            </a:stretch>
          </a:blipFill>
        </p:spPr>
      </p:sp>
      <p:sp>
        <p:nvSpPr>
          <p:cNvPr name="TextBox 5" id="5"/>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5</a:t>
            </a:r>
          </a:p>
        </p:txBody>
      </p:sp>
      <p:sp>
        <p:nvSpPr>
          <p:cNvPr name="TextBox 6" id="6"/>
          <p:cNvSpPr txBox="true"/>
          <p:nvPr/>
        </p:nvSpPr>
        <p:spPr>
          <a:xfrm rot="0">
            <a:off x="1316804" y="2117752"/>
            <a:ext cx="7135674" cy="34798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Dopo aver calcolato la media delle varie nazioni per l’anno 2009 siamo passati all’analisi del campione per valutare la tipologia della distribuzione per la nostra variabile aleatoria continua.</a:t>
            </a:r>
          </a:p>
          <a:p>
            <a:pPr algn="ctr">
              <a:lnSpc>
                <a:spcPts val="3499"/>
              </a:lnSpc>
            </a:pPr>
            <a:r>
              <a:rPr lang="en-US" sz="2499">
                <a:solidFill>
                  <a:srgbClr val="FFFFFF"/>
                </a:solidFill>
                <a:latin typeface="Montserrat"/>
              </a:rPr>
              <a:t>Abbiamo verificato la normalità tramite il test del chi-quadrato il quale ha </a:t>
            </a:r>
            <a:r>
              <a:rPr lang="en-US" sz="2499">
                <a:solidFill>
                  <a:srgbClr val="FFFFFF"/>
                </a:solidFill>
                <a:latin typeface="Montserrat Bold"/>
              </a:rPr>
              <a:t>rifiutato l’ipotesi di NON normalità</a:t>
            </a:r>
            <a:r>
              <a:rPr lang="en-US" sz="2499">
                <a:solidFill>
                  <a:srgbClr val="FFFFFF"/>
                </a:solidFill>
                <a:latin typeface="Montserrat"/>
              </a:rPr>
              <a:t>.</a:t>
            </a:r>
          </a:p>
        </p:txBody>
      </p:sp>
      <p:sp>
        <p:nvSpPr>
          <p:cNvPr name="TextBox 7" id="7"/>
          <p:cNvSpPr txBox="true"/>
          <p:nvPr/>
        </p:nvSpPr>
        <p:spPr>
          <a:xfrm rot="0">
            <a:off x="1316804" y="6403947"/>
            <a:ext cx="7135674" cy="17272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Ciò è stato confermato anche dal Q-Q plot nel quale i quantili del campione si allineano efficacemente con la linea rossa dei quantili teorici della distribuzione normale</a:t>
            </a:r>
          </a:p>
        </p:txBody>
      </p:sp>
    </p:spTree>
  </p:cSld>
  <p:clrMapOvr>
    <a:masterClrMapping/>
  </p:clrMapOvr>
</p:sld>
</file>

<file path=ppt/slides/slide48.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5</a:t>
            </a:r>
          </a:p>
        </p:txBody>
      </p:sp>
      <p:sp>
        <p:nvSpPr>
          <p:cNvPr name="TextBox 5" id="5"/>
          <p:cNvSpPr txBox="true"/>
          <p:nvPr/>
        </p:nvSpPr>
        <p:spPr>
          <a:xfrm rot="0">
            <a:off x="2179783" y="2240339"/>
            <a:ext cx="13928434" cy="2054755"/>
          </a:xfrm>
          <a:prstGeom prst="rect">
            <a:avLst/>
          </a:prstGeom>
        </p:spPr>
        <p:txBody>
          <a:bodyPr anchor="t" rtlCol="false" tIns="0" lIns="0" bIns="0" rIns="0">
            <a:spAutoFit/>
          </a:bodyPr>
          <a:lstStyle/>
          <a:p>
            <a:pPr algn="ctr">
              <a:lnSpc>
                <a:spcPts val="5452"/>
              </a:lnSpc>
            </a:pPr>
            <a:r>
              <a:rPr lang="en-US" sz="3894">
                <a:solidFill>
                  <a:srgbClr val="FFFFFF"/>
                </a:solidFill>
                <a:latin typeface="Montserrat"/>
              </a:rPr>
              <a:t>Tramite l’utilizzo del metodo dei momenti abbiamo stimato i parametri della distribuzione normale e abbiamo ottenuto i seguenti risultati:</a:t>
            </a:r>
          </a:p>
        </p:txBody>
      </p:sp>
      <p:sp>
        <p:nvSpPr>
          <p:cNvPr name="TextBox 6" id="6"/>
          <p:cNvSpPr txBox="true"/>
          <p:nvPr/>
        </p:nvSpPr>
        <p:spPr>
          <a:xfrm rot="0">
            <a:off x="4292706" y="5876932"/>
            <a:ext cx="2155904" cy="1001510"/>
          </a:xfrm>
          <a:prstGeom prst="rect">
            <a:avLst/>
          </a:prstGeom>
        </p:spPr>
        <p:txBody>
          <a:bodyPr anchor="t" rtlCol="false" tIns="0" lIns="0" bIns="0" rIns="0">
            <a:spAutoFit/>
          </a:bodyPr>
          <a:lstStyle/>
          <a:p>
            <a:pPr algn="ctr">
              <a:lnSpc>
                <a:spcPts val="8226"/>
              </a:lnSpc>
            </a:pPr>
            <a:r>
              <a:rPr lang="en-US" sz="5875">
                <a:solidFill>
                  <a:srgbClr val="FFFFFF"/>
                </a:solidFill>
                <a:latin typeface="Montserrat Classic"/>
              </a:rPr>
              <a:t>15.32</a:t>
            </a:r>
          </a:p>
        </p:txBody>
      </p:sp>
      <p:sp>
        <p:nvSpPr>
          <p:cNvPr name="TextBox 7" id="7"/>
          <p:cNvSpPr txBox="true"/>
          <p:nvPr/>
        </p:nvSpPr>
        <p:spPr>
          <a:xfrm rot="0">
            <a:off x="2179783" y="5000300"/>
            <a:ext cx="6381750" cy="546210"/>
          </a:xfrm>
          <a:prstGeom prst="rect">
            <a:avLst/>
          </a:prstGeom>
        </p:spPr>
        <p:txBody>
          <a:bodyPr anchor="t" rtlCol="false" tIns="0" lIns="0" bIns="0" rIns="0">
            <a:spAutoFit/>
          </a:bodyPr>
          <a:lstStyle/>
          <a:p>
            <a:pPr algn="ctr">
              <a:lnSpc>
                <a:spcPts val="4543"/>
              </a:lnSpc>
            </a:pPr>
            <a:r>
              <a:rPr lang="en-US" sz="3245">
                <a:solidFill>
                  <a:srgbClr val="FFFFFF"/>
                </a:solidFill>
                <a:latin typeface="Montserrat Bold"/>
              </a:rPr>
              <a:t>Stimatore della Media (μ):</a:t>
            </a:r>
          </a:p>
        </p:txBody>
      </p:sp>
      <p:sp>
        <p:nvSpPr>
          <p:cNvPr name="TextBox 8" id="8"/>
          <p:cNvSpPr txBox="true"/>
          <p:nvPr/>
        </p:nvSpPr>
        <p:spPr>
          <a:xfrm rot="0">
            <a:off x="11888458" y="5917317"/>
            <a:ext cx="2057769" cy="961125"/>
          </a:xfrm>
          <a:prstGeom prst="rect">
            <a:avLst/>
          </a:prstGeom>
        </p:spPr>
        <p:txBody>
          <a:bodyPr anchor="t" rtlCol="false" tIns="0" lIns="0" bIns="0" rIns="0">
            <a:spAutoFit/>
          </a:bodyPr>
          <a:lstStyle/>
          <a:p>
            <a:pPr algn="ctr">
              <a:lnSpc>
                <a:spcPts val="7851"/>
              </a:lnSpc>
            </a:pPr>
            <a:r>
              <a:rPr lang="en-US" sz="5608">
                <a:solidFill>
                  <a:srgbClr val="FFFFFF"/>
                </a:solidFill>
                <a:latin typeface="Montserrat Classic"/>
              </a:rPr>
              <a:t>29.18</a:t>
            </a:r>
          </a:p>
        </p:txBody>
      </p:sp>
      <p:sp>
        <p:nvSpPr>
          <p:cNvPr name="TextBox 9" id="9"/>
          <p:cNvSpPr txBox="true"/>
          <p:nvPr/>
        </p:nvSpPr>
        <p:spPr>
          <a:xfrm rot="0">
            <a:off x="9726467" y="5000300"/>
            <a:ext cx="6381750" cy="546210"/>
          </a:xfrm>
          <a:prstGeom prst="rect">
            <a:avLst/>
          </a:prstGeom>
        </p:spPr>
        <p:txBody>
          <a:bodyPr anchor="t" rtlCol="false" tIns="0" lIns="0" bIns="0" rIns="0">
            <a:spAutoFit/>
          </a:bodyPr>
          <a:lstStyle/>
          <a:p>
            <a:pPr algn="ctr">
              <a:lnSpc>
                <a:spcPts val="4543"/>
              </a:lnSpc>
            </a:pPr>
            <a:r>
              <a:rPr lang="en-US" sz="3245">
                <a:solidFill>
                  <a:srgbClr val="FFFFFF"/>
                </a:solidFill>
                <a:latin typeface="Montserrat Bold"/>
              </a:rPr>
              <a:t>Stimatore della Varianza (σ2):</a:t>
            </a:r>
          </a:p>
        </p:txBody>
      </p:sp>
      <p:sp>
        <p:nvSpPr>
          <p:cNvPr name="TextBox 10" id="10"/>
          <p:cNvSpPr txBox="true"/>
          <p:nvPr/>
        </p:nvSpPr>
        <p:spPr>
          <a:xfrm rot="0">
            <a:off x="8066048" y="8460281"/>
            <a:ext cx="2155904" cy="1001510"/>
          </a:xfrm>
          <a:prstGeom prst="rect">
            <a:avLst/>
          </a:prstGeom>
        </p:spPr>
        <p:txBody>
          <a:bodyPr anchor="t" rtlCol="false" tIns="0" lIns="0" bIns="0" rIns="0">
            <a:spAutoFit/>
          </a:bodyPr>
          <a:lstStyle/>
          <a:p>
            <a:pPr algn="ctr">
              <a:lnSpc>
                <a:spcPts val="8226"/>
              </a:lnSpc>
            </a:pPr>
            <a:r>
              <a:rPr lang="en-US" sz="5875">
                <a:solidFill>
                  <a:srgbClr val="FFFFFF"/>
                </a:solidFill>
                <a:latin typeface="Montserrat Classic"/>
              </a:rPr>
              <a:t>5.40</a:t>
            </a:r>
          </a:p>
        </p:txBody>
      </p:sp>
      <p:sp>
        <p:nvSpPr>
          <p:cNvPr name="TextBox 11" id="11"/>
          <p:cNvSpPr txBox="true"/>
          <p:nvPr/>
        </p:nvSpPr>
        <p:spPr>
          <a:xfrm rot="0">
            <a:off x="5953125" y="7583648"/>
            <a:ext cx="6381750" cy="546210"/>
          </a:xfrm>
          <a:prstGeom prst="rect">
            <a:avLst/>
          </a:prstGeom>
        </p:spPr>
        <p:txBody>
          <a:bodyPr anchor="t" rtlCol="false" tIns="0" lIns="0" bIns="0" rIns="0">
            <a:spAutoFit/>
          </a:bodyPr>
          <a:lstStyle/>
          <a:p>
            <a:pPr algn="ctr">
              <a:lnSpc>
                <a:spcPts val="4543"/>
              </a:lnSpc>
            </a:pPr>
            <a:r>
              <a:rPr lang="en-US" sz="3245">
                <a:solidFill>
                  <a:srgbClr val="FFFFFF"/>
                </a:solidFill>
                <a:latin typeface="Montserrat Bold"/>
              </a:rPr>
              <a:t>Deviazione standard (σ):</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5</a:t>
            </a:r>
          </a:p>
        </p:txBody>
      </p:sp>
      <p:sp>
        <p:nvSpPr>
          <p:cNvPr name="TextBox 5" id="5"/>
          <p:cNvSpPr txBox="true"/>
          <p:nvPr/>
        </p:nvSpPr>
        <p:spPr>
          <a:xfrm rot="0">
            <a:off x="2179783" y="1890141"/>
            <a:ext cx="13928434" cy="4127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Poi ci siamo occupati della Stima intervallare calcolando i due intervalli di confidenza:</a:t>
            </a:r>
          </a:p>
        </p:txBody>
      </p:sp>
      <p:sp>
        <p:nvSpPr>
          <p:cNvPr name="TextBox 6" id="6"/>
          <p:cNvSpPr txBox="true"/>
          <p:nvPr/>
        </p:nvSpPr>
        <p:spPr>
          <a:xfrm rot="0">
            <a:off x="5105733" y="4932118"/>
            <a:ext cx="1380618" cy="644360"/>
          </a:xfrm>
          <a:prstGeom prst="rect">
            <a:avLst/>
          </a:prstGeom>
        </p:spPr>
        <p:txBody>
          <a:bodyPr anchor="t" rtlCol="false" tIns="0" lIns="0" bIns="0" rIns="0">
            <a:spAutoFit/>
          </a:bodyPr>
          <a:lstStyle/>
          <a:p>
            <a:pPr algn="ctr">
              <a:lnSpc>
                <a:spcPts val="5267"/>
              </a:lnSpc>
            </a:pPr>
            <a:r>
              <a:rPr lang="en-US" sz="3762">
                <a:solidFill>
                  <a:srgbClr val="FFFFFF"/>
                </a:solidFill>
                <a:latin typeface="Montserrat Classic"/>
              </a:rPr>
              <a:t>13.57</a:t>
            </a:r>
          </a:p>
        </p:txBody>
      </p:sp>
      <p:sp>
        <p:nvSpPr>
          <p:cNvPr name="TextBox 7" id="7"/>
          <p:cNvSpPr txBox="true"/>
          <p:nvPr/>
        </p:nvSpPr>
        <p:spPr>
          <a:xfrm rot="0">
            <a:off x="3752639" y="4362709"/>
            <a:ext cx="4086805" cy="422275"/>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Bold"/>
              </a:rPr>
              <a:t>Intervallo inferiore:</a:t>
            </a:r>
          </a:p>
        </p:txBody>
      </p:sp>
      <p:sp>
        <p:nvSpPr>
          <p:cNvPr name="TextBox 8" id="8"/>
          <p:cNvSpPr txBox="true"/>
          <p:nvPr/>
        </p:nvSpPr>
        <p:spPr>
          <a:xfrm rot="0">
            <a:off x="11749719" y="4957980"/>
            <a:ext cx="1317774" cy="618498"/>
          </a:xfrm>
          <a:prstGeom prst="rect">
            <a:avLst/>
          </a:prstGeom>
        </p:spPr>
        <p:txBody>
          <a:bodyPr anchor="t" rtlCol="false" tIns="0" lIns="0" bIns="0" rIns="0">
            <a:spAutoFit/>
          </a:bodyPr>
          <a:lstStyle/>
          <a:p>
            <a:pPr algn="ctr">
              <a:lnSpc>
                <a:spcPts val="5028"/>
              </a:lnSpc>
            </a:pPr>
            <a:r>
              <a:rPr lang="en-US" sz="3591">
                <a:solidFill>
                  <a:srgbClr val="FFFFFF"/>
                </a:solidFill>
                <a:latin typeface="Montserrat Classic"/>
              </a:rPr>
              <a:t>17.07</a:t>
            </a:r>
          </a:p>
        </p:txBody>
      </p:sp>
      <p:sp>
        <p:nvSpPr>
          <p:cNvPr name="TextBox 9" id="9"/>
          <p:cNvSpPr txBox="true"/>
          <p:nvPr/>
        </p:nvSpPr>
        <p:spPr>
          <a:xfrm rot="0">
            <a:off x="10448556" y="4388571"/>
            <a:ext cx="4086805" cy="422275"/>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Bold"/>
              </a:rPr>
              <a:t>Intervallo superiore:</a:t>
            </a:r>
          </a:p>
        </p:txBody>
      </p:sp>
      <p:sp>
        <p:nvSpPr>
          <p:cNvPr name="TextBox 10" id="10"/>
          <p:cNvSpPr txBox="true"/>
          <p:nvPr/>
        </p:nvSpPr>
        <p:spPr>
          <a:xfrm rot="0">
            <a:off x="1993362" y="3073112"/>
            <a:ext cx="14301275"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Bold"/>
              </a:rPr>
              <a:t>Intervallo di Confidenza per μ con Varianza NON Nota: </a:t>
            </a:r>
            <a:r>
              <a:rPr lang="en-US" sz="2499">
                <a:solidFill>
                  <a:srgbClr val="FFFFFF"/>
                </a:solidFill>
                <a:latin typeface="Montserrat"/>
              </a:rPr>
              <a:t>abbiamo utilizzato la distribuzione t Student con un livello di confidenza del 95% ottenendo questi risultati:</a:t>
            </a:r>
          </a:p>
        </p:txBody>
      </p:sp>
      <p:sp>
        <p:nvSpPr>
          <p:cNvPr name="TextBox 11" id="11"/>
          <p:cNvSpPr txBox="true"/>
          <p:nvPr/>
        </p:nvSpPr>
        <p:spPr>
          <a:xfrm rot="0">
            <a:off x="1993362" y="6348003"/>
            <a:ext cx="14301275"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Bold"/>
              </a:rPr>
              <a:t>Intervallo di Confidenza per σ2 con Valore Medio NON noto: </a:t>
            </a:r>
            <a:r>
              <a:rPr lang="en-US" sz="2499">
                <a:solidFill>
                  <a:srgbClr val="FFFFFF"/>
                </a:solidFill>
                <a:latin typeface="Montserrat"/>
              </a:rPr>
              <a:t>abbiamo utilizzato la distribuzione chi quadrato con un livello di confidenza del 95% ottenendo questi intervalli:</a:t>
            </a:r>
          </a:p>
        </p:txBody>
      </p:sp>
      <p:sp>
        <p:nvSpPr>
          <p:cNvPr name="TextBox 12" id="12"/>
          <p:cNvSpPr txBox="true"/>
          <p:nvPr/>
        </p:nvSpPr>
        <p:spPr>
          <a:xfrm rot="0">
            <a:off x="5105733" y="8206462"/>
            <a:ext cx="1380618" cy="644360"/>
          </a:xfrm>
          <a:prstGeom prst="rect">
            <a:avLst/>
          </a:prstGeom>
        </p:spPr>
        <p:txBody>
          <a:bodyPr anchor="t" rtlCol="false" tIns="0" lIns="0" bIns="0" rIns="0">
            <a:spAutoFit/>
          </a:bodyPr>
          <a:lstStyle/>
          <a:p>
            <a:pPr algn="ctr">
              <a:lnSpc>
                <a:spcPts val="5267"/>
              </a:lnSpc>
            </a:pPr>
            <a:r>
              <a:rPr lang="en-US" sz="3762">
                <a:solidFill>
                  <a:srgbClr val="FFFFFF"/>
                </a:solidFill>
                <a:latin typeface="Montserrat Classic"/>
              </a:rPr>
              <a:t>20.08</a:t>
            </a:r>
          </a:p>
        </p:txBody>
      </p:sp>
      <p:sp>
        <p:nvSpPr>
          <p:cNvPr name="TextBox 13" id="13"/>
          <p:cNvSpPr txBox="true"/>
          <p:nvPr/>
        </p:nvSpPr>
        <p:spPr>
          <a:xfrm rot="0">
            <a:off x="3752639" y="7637053"/>
            <a:ext cx="4086805" cy="422275"/>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Bold"/>
              </a:rPr>
              <a:t>Intervallo inferiore:</a:t>
            </a:r>
          </a:p>
        </p:txBody>
      </p:sp>
      <p:sp>
        <p:nvSpPr>
          <p:cNvPr name="TextBox 14" id="14"/>
          <p:cNvSpPr txBox="true"/>
          <p:nvPr/>
        </p:nvSpPr>
        <p:spPr>
          <a:xfrm rot="0">
            <a:off x="11833071" y="8232325"/>
            <a:ext cx="1317774" cy="618498"/>
          </a:xfrm>
          <a:prstGeom prst="rect">
            <a:avLst/>
          </a:prstGeom>
        </p:spPr>
        <p:txBody>
          <a:bodyPr anchor="t" rtlCol="false" tIns="0" lIns="0" bIns="0" rIns="0">
            <a:spAutoFit/>
          </a:bodyPr>
          <a:lstStyle/>
          <a:p>
            <a:pPr algn="ctr">
              <a:lnSpc>
                <a:spcPts val="5028"/>
              </a:lnSpc>
            </a:pPr>
            <a:r>
              <a:rPr lang="en-US" sz="3591">
                <a:solidFill>
                  <a:srgbClr val="FFFFFF"/>
                </a:solidFill>
                <a:latin typeface="Montserrat Classic"/>
              </a:rPr>
              <a:t>49.34</a:t>
            </a:r>
          </a:p>
        </p:txBody>
      </p:sp>
      <p:sp>
        <p:nvSpPr>
          <p:cNvPr name="TextBox 15" id="15"/>
          <p:cNvSpPr txBox="true"/>
          <p:nvPr/>
        </p:nvSpPr>
        <p:spPr>
          <a:xfrm rot="0">
            <a:off x="10448556" y="7637053"/>
            <a:ext cx="4086805" cy="422275"/>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Bold"/>
              </a:rPr>
              <a:t>Intervallo superiore: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377234"/>
            <a:ext cx="9568716" cy="844550"/>
          </a:xfrm>
          <a:prstGeom prst="rect">
            <a:avLst/>
          </a:prstGeom>
        </p:spPr>
        <p:txBody>
          <a:bodyPr anchor="t" rtlCol="false" tIns="0" lIns="0" bIns="0" rIns="0">
            <a:spAutoFit/>
          </a:bodyPr>
          <a:lstStyle/>
          <a:p>
            <a:pPr>
              <a:lnSpc>
                <a:spcPts val="6999"/>
              </a:lnSpc>
            </a:pPr>
            <a:r>
              <a:rPr lang="en-US" sz="4999">
                <a:solidFill>
                  <a:srgbClr val="FFFFFF"/>
                </a:solidFill>
                <a:latin typeface="Montserrat Bold"/>
              </a:rPr>
              <a:t>Data imputation</a:t>
            </a:r>
          </a:p>
        </p:txBody>
      </p:sp>
      <p:sp>
        <p:nvSpPr>
          <p:cNvPr name="TextBox 5" id="5"/>
          <p:cNvSpPr txBox="true"/>
          <p:nvPr/>
        </p:nvSpPr>
        <p:spPr>
          <a:xfrm rot="0">
            <a:off x="1819072" y="2124710"/>
            <a:ext cx="14649855" cy="5989955"/>
          </a:xfrm>
          <a:prstGeom prst="rect">
            <a:avLst/>
          </a:prstGeom>
        </p:spPr>
        <p:txBody>
          <a:bodyPr anchor="t" rtlCol="false" tIns="0" lIns="0" bIns="0" rIns="0">
            <a:spAutoFit/>
          </a:bodyPr>
          <a:lstStyle/>
          <a:p>
            <a:pPr algn="ctr">
              <a:lnSpc>
                <a:spcPts val="3220"/>
              </a:lnSpc>
            </a:pPr>
            <a:r>
              <a:rPr lang="en-US" sz="2300">
                <a:solidFill>
                  <a:srgbClr val="FFFFFF"/>
                </a:solidFill>
                <a:latin typeface="Montserrat"/>
              </a:rPr>
              <a:t>Per risolvere i rimanenti valori NA abbiamo utilizzato l'interpolazione lineare. Questa scelta si basa su diverse ragioni, tra cui: la natura progressiva dei dati, la semplicità ed efficacia dell'interpolazione lineare, la preservazione delle tendenze temporali e la minimizzazione delle distorsioni. </a:t>
            </a:r>
          </a:p>
          <a:p>
            <a:pPr>
              <a:lnSpc>
                <a:spcPts val="3220"/>
              </a:lnSpc>
            </a:pPr>
          </a:p>
          <a:p>
            <a:pPr>
              <a:lnSpc>
                <a:spcPts val="3220"/>
              </a:lnSpc>
            </a:pPr>
          </a:p>
          <a:p>
            <a:pPr algn="ctr">
              <a:lnSpc>
                <a:spcPts val="3220"/>
              </a:lnSpc>
            </a:pPr>
            <a:r>
              <a:rPr lang="en-US" sz="2300">
                <a:solidFill>
                  <a:srgbClr val="FFFFFF"/>
                </a:solidFill>
                <a:latin typeface="Montserrat"/>
              </a:rPr>
              <a:t>In alcune righe non è stata possibile effettuare l'interpolazione lineare a causa di un numero significativo di valori mancanti concentrati all'inizio o alla fine delle serie temporali. Per risolvere questo problema, abbiamo pensato di calcolare le variazioni percentuali medie annuali delle variabili per ciascuna città e utilizzarle per imputare i valori mancanti.</a:t>
            </a:r>
          </a:p>
          <a:p>
            <a:pPr>
              <a:lnSpc>
                <a:spcPts val="3220"/>
              </a:lnSpc>
            </a:pPr>
          </a:p>
          <a:p>
            <a:pPr>
              <a:lnSpc>
                <a:spcPts val="3220"/>
              </a:lnSpc>
            </a:pPr>
          </a:p>
          <a:p>
            <a:pPr algn="ctr">
              <a:lnSpc>
                <a:spcPts val="3220"/>
              </a:lnSpc>
            </a:pPr>
            <a:r>
              <a:rPr lang="en-US" sz="2300">
                <a:solidFill>
                  <a:srgbClr val="FFFFFF"/>
                </a:solidFill>
                <a:latin typeface="Montserrat"/>
              </a:rPr>
              <a:t>Dopo questo processo, abbiamo ottenuto un dataset pulito chiamato "Clean_dataset.csv" con 5106 righe, che è stata la base per le nostre analisi statistiche successive. Abbiamo anche suddiviso nuovamente il dataset principale in sette sotto-dataset, ognuno corrispondente a una delle sette variabili di interesse. </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9544050" y="2591482"/>
            <a:ext cx="7715250" cy="5104036"/>
          </a:xfrm>
          <a:custGeom>
            <a:avLst/>
            <a:gdLst/>
            <a:ahLst/>
            <a:cxnLst/>
            <a:rect r="r" b="b" t="t" l="l"/>
            <a:pathLst>
              <a:path h="5104036" w="7715250">
                <a:moveTo>
                  <a:pt x="0" y="0"/>
                </a:moveTo>
                <a:lnTo>
                  <a:pt x="7715250" y="0"/>
                </a:lnTo>
                <a:lnTo>
                  <a:pt x="7715250" y="5104036"/>
                </a:lnTo>
                <a:lnTo>
                  <a:pt x="0" y="5104036"/>
                </a:lnTo>
                <a:lnTo>
                  <a:pt x="0" y="0"/>
                </a:lnTo>
                <a:close/>
              </a:path>
            </a:pathLst>
          </a:custGeom>
          <a:blipFill>
            <a:blip r:embed="rId2"/>
            <a:stretch>
              <a:fillRect l="0" t="0" r="0" b="0"/>
            </a:stretch>
          </a:blipFill>
        </p:spPr>
      </p:sp>
      <p:sp>
        <p:nvSpPr>
          <p:cNvPr name="TextBox 5" id="5"/>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5</a:t>
            </a:r>
          </a:p>
        </p:txBody>
      </p:sp>
      <p:sp>
        <p:nvSpPr>
          <p:cNvPr name="TextBox 6" id="6"/>
          <p:cNvSpPr txBox="true"/>
          <p:nvPr/>
        </p:nvSpPr>
        <p:spPr>
          <a:xfrm rot="0">
            <a:off x="1316804" y="2553382"/>
            <a:ext cx="7135674" cy="30416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Per effettuare il confronto tra due popolazioni abbiamo calcolato in primis la media delle varie nazioni per l’anno 2019.</a:t>
            </a:r>
          </a:p>
          <a:p>
            <a:pPr algn="ctr">
              <a:lnSpc>
                <a:spcPts val="3499"/>
              </a:lnSpc>
            </a:pPr>
            <a:r>
              <a:rPr lang="en-US" sz="2499">
                <a:solidFill>
                  <a:srgbClr val="FFFFFF"/>
                </a:solidFill>
                <a:latin typeface="Montserrat"/>
              </a:rPr>
              <a:t>Poi abbiamo verificato la normalità tramite il test del chi-quadrato il quale come il campione del 2009, ha </a:t>
            </a:r>
            <a:r>
              <a:rPr lang="en-US" sz="2499">
                <a:solidFill>
                  <a:srgbClr val="FFFFFF"/>
                </a:solidFill>
                <a:latin typeface="Montserrat Bold"/>
              </a:rPr>
              <a:t>rifiutato l’ipotesi di NON normalità</a:t>
            </a:r>
            <a:r>
              <a:rPr lang="en-US" sz="2499">
                <a:solidFill>
                  <a:srgbClr val="FFFFFF"/>
                </a:solidFill>
                <a:latin typeface="Montserrat"/>
              </a:rPr>
              <a:t>.</a:t>
            </a:r>
          </a:p>
        </p:txBody>
      </p:sp>
      <p:sp>
        <p:nvSpPr>
          <p:cNvPr name="TextBox 7" id="7"/>
          <p:cNvSpPr txBox="true"/>
          <p:nvPr/>
        </p:nvSpPr>
        <p:spPr>
          <a:xfrm rot="0">
            <a:off x="1316804" y="6406467"/>
            <a:ext cx="7135674" cy="12890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Sempre tramite l’utilizzo del Q-Q plot abbiamo ottenuto un’ulteriore conferma grafica che ci ha confermato la normalità</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5</a:t>
            </a:r>
          </a:p>
        </p:txBody>
      </p:sp>
      <p:sp>
        <p:nvSpPr>
          <p:cNvPr name="TextBox 5" id="5"/>
          <p:cNvSpPr txBox="true"/>
          <p:nvPr/>
        </p:nvSpPr>
        <p:spPr>
          <a:xfrm rot="0">
            <a:off x="2078099" y="1957168"/>
            <a:ext cx="14131802" cy="2054755"/>
          </a:xfrm>
          <a:prstGeom prst="rect">
            <a:avLst/>
          </a:prstGeom>
        </p:spPr>
        <p:txBody>
          <a:bodyPr anchor="t" rtlCol="false" tIns="0" lIns="0" bIns="0" rIns="0">
            <a:spAutoFit/>
          </a:bodyPr>
          <a:lstStyle/>
          <a:p>
            <a:pPr algn="ctr">
              <a:lnSpc>
                <a:spcPts val="5452"/>
              </a:lnSpc>
            </a:pPr>
            <a:r>
              <a:rPr lang="en-US" sz="3894">
                <a:solidFill>
                  <a:srgbClr val="FFFFFF"/>
                </a:solidFill>
                <a:latin typeface="Montserrat"/>
              </a:rPr>
              <a:t>Sempre tramite l’utilizzo del metodo dei momenti abbiamo stimato i parametri della distribuzione normale per il campione del 2019 ottenendo i seguenti risultati:</a:t>
            </a:r>
          </a:p>
        </p:txBody>
      </p:sp>
      <p:sp>
        <p:nvSpPr>
          <p:cNvPr name="TextBox 6" id="6"/>
          <p:cNvSpPr txBox="true"/>
          <p:nvPr/>
        </p:nvSpPr>
        <p:spPr>
          <a:xfrm rot="0">
            <a:off x="4317239" y="5003726"/>
            <a:ext cx="2155904" cy="1001510"/>
          </a:xfrm>
          <a:prstGeom prst="rect">
            <a:avLst/>
          </a:prstGeom>
        </p:spPr>
        <p:txBody>
          <a:bodyPr anchor="t" rtlCol="false" tIns="0" lIns="0" bIns="0" rIns="0">
            <a:spAutoFit/>
          </a:bodyPr>
          <a:lstStyle/>
          <a:p>
            <a:pPr algn="ctr">
              <a:lnSpc>
                <a:spcPts val="8226"/>
              </a:lnSpc>
            </a:pPr>
            <a:r>
              <a:rPr lang="en-US" sz="5875">
                <a:solidFill>
                  <a:srgbClr val="FFFFFF"/>
                </a:solidFill>
                <a:latin typeface="Montserrat Classic"/>
              </a:rPr>
              <a:t>12.18</a:t>
            </a:r>
          </a:p>
        </p:txBody>
      </p:sp>
      <p:sp>
        <p:nvSpPr>
          <p:cNvPr name="TextBox 7" id="7"/>
          <p:cNvSpPr txBox="true"/>
          <p:nvPr/>
        </p:nvSpPr>
        <p:spPr>
          <a:xfrm rot="0">
            <a:off x="2179783" y="4398251"/>
            <a:ext cx="6381750" cy="546210"/>
          </a:xfrm>
          <a:prstGeom prst="rect">
            <a:avLst/>
          </a:prstGeom>
        </p:spPr>
        <p:txBody>
          <a:bodyPr anchor="t" rtlCol="false" tIns="0" lIns="0" bIns="0" rIns="0">
            <a:spAutoFit/>
          </a:bodyPr>
          <a:lstStyle/>
          <a:p>
            <a:pPr algn="ctr">
              <a:lnSpc>
                <a:spcPts val="4543"/>
              </a:lnSpc>
            </a:pPr>
            <a:r>
              <a:rPr lang="en-US" sz="3245">
                <a:solidFill>
                  <a:srgbClr val="FFFFFF"/>
                </a:solidFill>
                <a:latin typeface="Montserrat Bold"/>
              </a:rPr>
              <a:t>Stimatore della Media (μ):</a:t>
            </a:r>
          </a:p>
        </p:txBody>
      </p:sp>
      <p:sp>
        <p:nvSpPr>
          <p:cNvPr name="TextBox 8" id="8"/>
          <p:cNvSpPr txBox="true"/>
          <p:nvPr/>
        </p:nvSpPr>
        <p:spPr>
          <a:xfrm rot="0">
            <a:off x="11912991" y="5044111"/>
            <a:ext cx="2057769" cy="961125"/>
          </a:xfrm>
          <a:prstGeom prst="rect">
            <a:avLst/>
          </a:prstGeom>
        </p:spPr>
        <p:txBody>
          <a:bodyPr anchor="t" rtlCol="false" tIns="0" lIns="0" bIns="0" rIns="0">
            <a:spAutoFit/>
          </a:bodyPr>
          <a:lstStyle/>
          <a:p>
            <a:pPr algn="ctr">
              <a:lnSpc>
                <a:spcPts val="7851"/>
              </a:lnSpc>
            </a:pPr>
            <a:r>
              <a:rPr lang="en-US" sz="5608">
                <a:solidFill>
                  <a:srgbClr val="FFFFFF"/>
                </a:solidFill>
                <a:latin typeface="Montserrat Classic"/>
              </a:rPr>
              <a:t>23.91</a:t>
            </a:r>
          </a:p>
        </p:txBody>
      </p:sp>
      <p:sp>
        <p:nvSpPr>
          <p:cNvPr name="TextBox 9" id="9"/>
          <p:cNvSpPr txBox="true"/>
          <p:nvPr/>
        </p:nvSpPr>
        <p:spPr>
          <a:xfrm rot="0">
            <a:off x="9726467" y="4398251"/>
            <a:ext cx="6381750" cy="546210"/>
          </a:xfrm>
          <a:prstGeom prst="rect">
            <a:avLst/>
          </a:prstGeom>
        </p:spPr>
        <p:txBody>
          <a:bodyPr anchor="t" rtlCol="false" tIns="0" lIns="0" bIns="0" rIns="0">
            <a:spAutoFit/>
          </a:bodyPr>
          <a:lstStyle/>
          <a:p>
            <a:pPr algn="ctr">
              <a:lnSpc>
                <a:spcPts val="4543"/>
              </a:lnSpc>
            </a:pPr>
            <a:r>
              <a:rPr lang="en-US" sz="3245">
                <a:solidFill>
                  <a:srgbClr val="FFFFFF"/>
                </a:solidFill>
                <a:latin typeface="Montserrat Bold"/>
              </a:rPr>
              <a:t>Stimatore della Varianza (σ2):</a:t>
            </a:r>
          </a:p>
        </p:txBody>
      </p:sp>
      <p:sp>
        <p:nvSpPr>
          <p:cNvPr name="TextBox 10" id="10"/>
          <p:cNvSpPr txBox="true"/>
          <p:nvPr/>
        </p:nvSpPr>
        <p:spPr>
          <a:xfrm rot="0">
            <a:off x="1823889" y="8122581"/>
            <a:ext cx="14640221" cy="10477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rPr>
              <a:t>Ciò ci ha suggerito che nel 2019 la media di esposizione a PM2.5 è diminuita rispetto al 2009 e anche la variabilità tra le diverse località è cambiata</a:t>
            </a:r>
          </a:p>
        </p:txBody>
      </p:sp>
      <p:sp>
        <p:nvSpPr>
          <p:cNvPr name="TextBox 11" id="11"/>
          <p:cNvSpPr txBox="true"/>
          <p:nvPr/>
        </p:nvSpPr>
        <p:spPr>
          <a:xfrm rot="0">
            <a:off x="8192116" y="6871229"/>
            <a:ext cx="1847388" cy="865023"/>
          </a:xfrm>
          <a:prstGeom prst="rect">
            <a:avLst/>
          </a:prstGeom>
        </p:spPr>
        <p:txBody>
          <a:bodyPr anchor="t" rtlCol="false" tIns="0" lIns="0" bIns="0" rIns="0">
            <a:spAutoFit/>
          </a:bodyPr>
          <a:lstStyle/>
          <a:p>
            <a:pPr algn="ctr">
              <a:lnSpc>
                <a:spcPts val="7048"/>
              </a:lnSpc>
            </a:pPr>
            <a:r>
              <a:rPr lang="en-US" sz="5034">
                <a:solidFill>
                  <a:srgbClr val="FFFFFF"/>
                </a:solidFill>
                <a:latin typeface="Montserrat Classic"/>
              </a:rPr>
              <a:t>4.89</a:t>
            </a:r>
          </a:p>
        </p:txBody>
      </p:sp>
      <p:sp>
        <p:nvSpPr>
          <p:cNvPr name="TextBox 12" id="12"/>
          <p:cNvSpPr txBox="true"/>
          <p:nvPr/>
        </p:nvSpPr>
        <p:spPr>
          <a:xfrm rot="0">
            <a:off x="6381558" y="6147355"/>
            <a:ext cx="5468504" cy="476224"/>
          </a:xfrm>
          <a:prstGeom prst="rect">
            <a:avLst/>
          </a:prstGeom>
        </p:spPr>
        <p:txBody>
          <a:bodyPr anchor="t" rtlCol="false" tIns="0" lIns="0" bIns="0" rIns="0">
            <a:spAutoFit/>
          </a:bodyPr>
          <a:lstStyle/>
          <a:p>
            <a:pPr algn="ctr">
              <a:lnSpc>
                <a:spcPts val="3893"/>
              </a:lnSpc>
            </a:pPr>
            <a:r>
              <a:rPr lang="en-US" sz="2781">
                <a:solidFill>
                  <a:srgbClr val="FFFFFF"/>
                </a:solidFill>
                <a:latin typeface="Montserrat Bold"/>
              </a:rPr>
              <a:t>Deviazione standard (σ):</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5</a:t>
            </a:r>
          </a:p>
        </p:txBody>
      </p:sp>
      <p:sp>
        <p:nvSpPr>
          <p:cNvPr name="TextBox 5" id="5"/>
          <p:cNvSpPr txBox="true"/>
          <p:nvPr/>
        </p:nvSpPr>
        <p:spPr>
          <a:xfrm rot="0">
            <a:off x="2179783" y="1890141"/>
            <a:ext cx="13928434" cy="41275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a:rPr>
              <a:t>Poi ci siamo occupati della Stima intervallare per il campione del 2019:</a:t>
            </a:r>
          </a:p>
        </p:txBody>
      </p:sp>
      <p:sp>
        <p:nvSpPr>
          <p:cNvPr name="TextBox 6" id="6"/>
          <p:cNvSpPr txBox="true"/>
          <p:nvPr/>
        </p:nvSpPr>
        <p:spPr>
          <a:xfrm rot="0">
            <a:off x="5105733" y="4932118"/>
            <a:ext cx="1380618" cy="644360"/>
          </a:xfrm>
          <a:prstGeom prst="rect">
            <a:avLst/>
          </a:prstGeom>
        </p:spPr>
        <p:txBody>
          <a:bodyPr anchor="t" rtlCol="false" tIns="0" lIns="0" bIns="0" rIns="0">
            <a:spAutoFit/>
          </a:bodyPr>
          <a:lstStyle/>
          <a:p>
            <a:pPr algn="ctr">
              <a:lnSpc>
                <a:spcPts val="5267"/>
              </a:lnSpc>
            </a:pPr>
            <a:r>
              <a:rPr lang="en-US" sz="3762">
                <a:solidFill>
                  <a:srgbClr val="FFFFFF"/>
                </a:solidFill>
                <a:latin typeface="Montserrat Classic"/>
              </a:rPr>
              <a:t>10.60</a:t>
            </a:r>
          </a:p>
        </p:txBody>
      </p:sp>
      <p:sp>
        <p:nvSpPr>
          <p:cNvPr name="TextBox 7" id="7"/>
          <p:cNvSpPr txBox="true"/>
          <p:nvPr/>
        </p:nvSpPr>
        <p:spPr>
          <a:xfrm rot="0">
            <a:off x="3752639" y="4362709"/>
            <a:ext cx="4086805" cy="422275"/>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Bold"/>
              </a:rPr>
              <a:t>Intervallo inferiore:</a:t>
            </a:r>
          </a:p>
        </p:txBody>
      </p:sp>
      <p:sp>
        <p:nvSpPr>
          <p:cNvPr name="TextBox 8" id="8"/>
          <p:cNvSpPr txBox="true"/>
          <p:nvPr/>
        </p:nvSpPr>
        <p:spPr>
          <a:xfrm rot="0">
            <a:off x="11749719" y="4957980"/>
            <a:ext cx="1317774" cy="618498"/>
          </a:xfrm>
          <a:prstGeom prst="rect">
            <a:avLst/>
          </a:prstGeom>
        </p:spPr>
        <p:txBody>
          <a:bodyPr anchor="t" rtlCol="false" tIns="0" lIns="0" bIns="0" rIns="0">
            <a:spAutoFit/>
          </a:bodyPr>
          <a:lstStyle/>
          <a:p>
            <a:pPr algn="ctr">
              <a:lnSpc>
                <a:spcPts val="5028"/>
              </a:lnSpc>
            </a:pPr>
            <a:r>
              <a:rPr lang="en-US" sz="3591">
                <a:solidFill>
                  <a:srgbClr val="FFFFFF"/>
                </a:solidFill>
                <a:latin typeface="Montserrat Classic"/>
              </a:rPr>
              <a:t>13.76</a:t>
            </a:r>
          </a:p>
        </p:txBody>
      </p:sp>
      <p:sp>
        <p:nvSpPr>
          <p:cNvPr name="TextBox 9" id="9"/>
          <p:cNvSpPr txBox="true"/>
          <p:nvPr/>
        </p:nvSpPr>
        <p:spPr>
          <a:xfrm rot="0">
            <a:off x="10448556" y="4388571"/>
            <a:ext cx="4086805" cy="422275"/>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Bold"/>
              </a:rPr>
              <a:t>Intervallo superiore:</a:t>
            </a:r>
          </a:p>
        </p:txBody>
      </p:sp>
      <p:sp>
        <p:nvSpPr>
          <p:cNvPr name="TextBox 10" id="10"/>
          <p:cNvSpPr txBox="true"/>
          <p:nvPr/>
        </p:nvSpPr>
        <p:spPr>
          <a:xfrm rot="0">
            <a:off x="1993362" y="3073112"/>
            <a:ext cx="14301275"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Bold"/>
              </a:rPr>
              <a:t>Intervallo di Confidenza per μ con Varianza NON Nota: </a:t>
            </a:r>
            <a:r>
              <a:rPr lang="en-US" sz="2499">
                <a:solidFill>
                  <a:srgbClr val="FFFFFF"/>
                </a:solidFill>
                <a:latin typeface="Montserrat"/>
              </a:rPr>
              <a:t>abbiamo utilizzato la distribuzione t Student con un livello di confidenza del 95% ottenendo questi risultati:</a:t>
            </a:r>
          </a:p>
        </p:txBody>
      </p:sp>
      <p:sp>
        <p:nvSpPr>
          <p:cNvPr name="TextBox 11" id="11"/>
          <p:cNvSpPr txBox="true"/>
          <p:nvPr/>
        </p:nvSpPr>
        <p:spPr>
          <a:xfrm rot="0">
            <a:off x="1993362" y="6348003"/>
            <a:ext cx="14301275" cy="850900"/>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Bold"/>
              </a:rPr>
              <a:t>Intervallo di Confidenza per σ2 con Valore Medio NON noto: </a:t>
            </a:r>
            <a:r>
              <a:rPr lang="en-US" sz="2499">
                <a:solidFill>
                  <a:srgbClr val="FFFFFF"/>
                </a:solidFill>
                <a:latin typeface="Montserrat"/>
              </a:rPr>
              <a:t>abbiamo utilizzato la distribuzione chi quadrato con un livello di confidenza del 95% ottenendo questi intervalli:</a:t>
            </a:r>
          </a:p>
        </p:txBody>
      </p:sp>
      <p:sp>
        <p:nvSpPr>
          <p:cNvPr name="TextBox 12" id="12"/>
          <p:cNvSpPr txBox="true"/>
          <p:nvPr/>
        </p:nvSpPr>
        <p:spPr>
          <a:xfrm rot="0">
            <a:off x="5105733" y="8206462"/>
            <a:ext cx="1380618" cy="644360"/>
          </a:xfrm>
          <a:prstGeom prst="rect">
            <a:avLst/>
          </a:prstGeom>
        </p:spPr>
        <p:txBody>
          <a:bodyPr anchor="t" rtlCol="false" tIns="0" lIns="0" bIns="0" rIns="0">
            <a:spAutoFit/>
          </a:bodyPr>
          <a:lstStyle/>
          <a:p>
            <a:pPr algn="ctr">
              <a:lnSpc>
                <a:spcPts val="5267"/>
              </a:lnSpc>
            </a:pPr>
            <a:r>
              <a:rPr lang="en-US" sz="3762">
                <a:solidFill>
                  <a:srgbClr val="FFFFFF"/>
                </a:solidFill>
                <a:latin typeface="Montserrat Classic"/>
              </a:rPr>
              <a:t>16.46</a:t>
            </a:r>
          </a:p>
        </p:txBody>
      </p:sp>
      <p:sp>
        <p:nvSpPr>
          <p:cNvPr name="TextBox 13" id="13"/>
          <p:cNvSpPr txBox="true"/>
          <p:nvPr/>
        </p:nvSpPr>
        <p:spPr>
          <a:xfrm rot="0">
            <a:off x="3752639" y="7637053"/>
            <a:ext cx="4086805" cy="422275"/>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Bold"/>
              </a:rPr>
              <a:t>Intervallo inferiore:</a:t>
            </a:r>
          </a:p>
        </p:txBody>
      </p:sp>
      <p:sp>
        <p:nvSpPr>
          <p:cNvPr name="TextBox 14" id="14"/>
          <p:cNvSpPr txBox="true"/>
          <p:nvPr/>
        </p:nvSpPr>
        <p:spPr>
          <a:xfrm rot="0">
            <a:off x="11833071" y="8232325"/>
            <a:ext cx="1317774" cy="618498"/>
          </a:xfrm>
          <a:prstGeom prst="rect">
            <a:avLst/>
          </a:prstGeom>
        </p:spPr>
        <p:txBody>
          <a:bodyPr anchor="t" rtlCol="false" tIns="0" lIns="0" bIns="0" rIns="0">
            <a:spAutoFit/>
          </a:bodyPr>
          <a:lstStyle/>
          <a:p>
            <a:pPr algn="ctr">
              <a:lnSpc>
                <a:spcPts val="5028"/>
              </a:lnSpc>
            </a:pPr>
            <a:r>
              <a:rPr lang="en-US" sz="3591">
                <a:solidFill>
                  <a:srgbClr val="FFFFFF"/>
                </a:solidFill>
                <a:latin typeface="Montserrat Classic"/>
              </a:rPr>
              <a:t>40.43</a:t>
            </a:r>
          </a:p>
        </p:txBody>
      </p:sp>
      <p:sp>
        <p:nvSpPr>
          <p:cNvPr name="TextBox 15" id="15"/>
          <p:cNvSpPr txBox="true"/>
          <p:nvPr/>
        </p:nvSpPr>
        <p:spPr>
          <a:xfrm rot="0">
            <a:off x="10448556" y="7637053"/>
            <a:ext cx="4086805" cy="422275"/>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Bold"/>
              </a:rPr>
              <a:t>Intervallo superiore:</a:t>
            </a:r>
          </a:p>
        </p:txBody>
      </p:sp>
    </p:spTree>
  </p:cSld>
  <p:clrMapOvr>
    <a:masterClrMapping/>
  </p:clrMapOvr>
</p:sld>
</file>

<file path=ppt/slides/slide53.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TextBox 4" id="4"/>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5</a:t>
            </a:r>
          </a:p>
        </p:txBody>
      </p:sp>
      <p:sp>
        <p:nvSpPr>
          <p:cNvPr name="TextBox 5" id="5"/>
          <p:cNvSpPr txBox="true"/>
          <p:nvPr/>
        </p:nvSpPr>
        <p:spPr>
          <a:xfrm rot="0">
            <a:off x="2476361" y="1513153"/>
            <a:ext cx="13233595" cy="15811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rPr>
              <a:t>Abbiamo effettuato un confronto dell’esposizione a PM 2.5 tra il campione del 2009 e quello del 2019 e abbiamo ottenuto il seguente intervallo di confidenza:</a:t>
            </a:r>
          </a:p>
        </p:txBody>
      </p:sp>
      <p:sp>
        <p:nvSpPr>
          <p:cNvPr name="TextBox 6" id="6"/>
          <p:cNvSpPr txBox="true"/>
          <p:nvPr/>
        </p:nvSpPr>
        <p:spPr>
          <a:xfrm rot="0">
            <a:off x="4855103" y="4498373"/>
            <a:ext cx="1380618" cy="644360"/>
          </a:xfrm>
          <a:prstGeom prst="rect">
            <a:avLst/>
          </a:prstGeom>
        </p:spPr>
        <p:txBody>
          <a:bodyPr anchor="t" rtlCol="false" tIns="0" lIns="0" bIns="0" rIns="0">
            <a:spAutoFit/>
          </a:bodyPr>
          <a:lstStyle/>
          <a:p>
            <a:pPr algn="ctr">
              <a:lnSpc>
                <a:spcPts val="5267"/>
              </a:lnSpc>
            </a:pPr>
            <a:r>
              <a:rPr lang="en-US" sz="3762">
                <a:solidFill>
                  <a:srgbClr val="FFFFFF"/>
                </a:solidFill>
                <a:latin typeface="Montserrat Classic"/>
              </a:rPr>
              <a:t>0.88</a:t>
            </a:r>
          </a:p>
        </p:txBody>
      </p:sp>
      <p:sp>
        <p:nvSpPr>
          <p:cNvPr name="TextBox 7" id="7"/>
          <p:cNvSpPr txBox="true"/>
          <p:nvPr/>
        </p:nvSpPr>
        <p:spPr>
          <a:xfrm rot="0">
            <a:off x="3340673" y="3919439"/>
            <a:ext cx="4409477" cy="546210"/>
          </a:xfrm>
          <a:prstGeom prst="rect">
            <a:avLst/>
          </a:prstGeom>
        </p:spPr>
        <p:txBody>
          <a:bodyPr anchor="t" rtlCol="false" tIns="0" lIns="0" bIns="0" rIns="0">
            <a:spAutoFit/>
          </a:bodyPr>
          <a:lstStyle/>
          <a:p>
            <a:pPr algn="ctr" marL="0" indent="0" lvl="0">
              <a:lnSpc>
                <a:spcPts val="4543"/>
              </a:lnSpc>
              <a:spcBef>
                <a:spcPct val="0"/>
              </a:spcBef>
            </a:pPr>
            <a:r>
              <a:rPr lang="en-US" sz="3245" strike="noStrike" u="none">
                <a:solidFill>
                  <a:srgbClr val="FFFFFF"/>
                </a:solidFill>
                <a:latin typeface="Montserrat Bold"/>
              </a:rPr>
              <a:t>Intervallo inferiore:</a:t>
            </a:r>
          </a:p>
        </p:txBody>
      </p:sp>
      <p:sp>
        <p:nvSpPr>
          <p:cNvPr name="TextBox 8" id="8"/>
          <p:cNvSpPr txBox="true"/>
          <p:nvPr/>
        </p:nvSpPr>
        <p:spPr>
          <a:xfrm rot="0">
            <a:off x="11931512" y="4524235"/>
            <a:ext cx="1317774" cy="618498"/>
          </a:xfrm>
          <a:prstGeom prst="rect">
            <a:avLst/>
          </a:prstGeom>
        </p:spPr>
        <p:txBody>
          <a:bodyPr anchor="t" rtlCol="false" tIns="0" lIns="0" bIns="0" rIns="0">
            <a:spAutoFit/>
          </a:bodyPr>
          <a:lstStyle/>
          <a:p>
            <a:pPr algn="ctr">
              <a:lnSpc>
                <a:spcPts val="5028"/>
              </a:lnSpc>
            </a:pPr>
            <a:r>
              <a:rPr lang="en-US" sz="3591">
                <a:solidFill>
                  <a:srgbClr val="FFFFFF"/>
                </a:solidFill>
                <a:latin typeface="Montserrat Classic"/>
              </a:rPr>
              <a:t>5.40</a:t>
            </a:r>
          </a:p>
        </p:txBody>
      </p:sp>
      <p:sp>
        <p:nvSpPr>
          <p:cNvPr name="TextBox 9" id="9"/>
          <p:cNvSpPr txBox="true"/>
          <p:nvPr/>
        </p:nvSpPr>
        <p:spPr>
          <a:xfrm rot="0">
            <a:off x="10335155" y="3945301"/>
            <a:ext cx="4510488" cy="546210"/>
          </a:xfrm>
          <a:prstGeom prst="rect">
            <a:avLst/>
          </a:prstGeom>
        </p:spPr>
        <p:txBody>
          <a:bodyPr anchor="t" rtlCol="false" tIns="0" lIns="0" bIns="0" rIns="0">
            <a:spAutoFit/>
          </a:bodyPr>
          <a:lstStyle/>
          <a:p>
            <a:pPr algn="ctr" marL="0" indent="0" lvl="0">
              <a:lnSpc>
                <a:spcPts val="4543"/>
              </a:lnSpc>
              <a:spcBef>
                <a:spcPct val="0"/>
              </a:spcBef>
            </a:pPr>
            <a:r>
              <a:rPr lang="en-US" sz="3245" strike="noStrike" u="none">
                <a:solidFill>
                  <a:srgbClr val="FFFFFF"/>
                </a:solidFill>
                <a:latin typeface="Montserrat Bold"/>
              </a:rPr>
              <a:t>Intervallo superiore:</a:t>
            </a:r>
          </a:p>
        </p:txBody>
      </p:sp>
      <p:sp>
        <p:nvSpPr>
          <p:cNvPr name="TextBox 10" id="10"/>
          <p:cNvSpPr txBox="true"/>
          <p:nvPr/>
        </p:nvSpPr>
        <p:spPr>
          <a:xfrm rot="0">
            <a:off x="2476361" y="6068747"/>
            <a:ext cx="13335279" cy="26479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rPr>
              <a:t>Ciò ci ha permesso di affermare che c’è stata una riduzione dell'esposizione a PM2.5 nel corso del decennio. Inoltre la presenza di un intervallo di confidenza completamente al di sopra dello zero conferma che la differenza osservata non è probabilmente dovuta al caso, ma riflette una vera diminuzione nell'esposizione a PM2.5.</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0695937" y="4548774"/>
            <a:ext cx="6563363" cy="4178300"/>
          </a:xfrm>
          <a:custGeom>
            <a:avLst/>
            <a:gdLst/>
            <a:ahLst/>
            <a:cxnLst/>
            <a:rect r="r" b="b" t="t" l="l"/>
            <a:pathLst>
              <a:path h="4178300" w="6563363">
                <a:moveTo>
                  <a:pt x="0" y="0"/>
                </a:moveTo>
                <a:lnTo>
                  <a:pt x="6563363" y="0"/>
                </a:lnTo>
                <a:lnTo>
                  <a:pt x="6563363" y="4178300"/>
                </a:lnTo>
                <a:lnTo>
                  <a:pt x="0" y="4178300"/>
                </a:lnTo>
                <a:lnTo>
                  <a:pt x="0" y="0"/>
                </a:lnTo>
                <a:close/>
              </a:path>
            </a:pathLst>
          </a:custGeom>
          <a:blipFill>
            <a:blip r:embed="rId3"/>
            <a:stretch>
              <a:fillRect l="0" t="0" r="0" b="0"/>
            </a:stretch>
          </a:blipFill>
        </p:spPr>
      </p:sp>
      <p:sp>
        <p:nvSpPr>
          <p:cNvPr name="TextBox 5" id="5"/>
          <p:cNvSpPr txBox="true"/>
          <p:nvPr/>
        </p:nvSpPr>
        <p:spPr>
          <a:xfrm rot="0">
            <a:off x="1028700" y="173156"/>
            <a:ext cx="7133416" cy="854075"/>
          </a:xfrm>
          <a:prstGeom prst="rect">
            <a:avLst/>
          </a:prstGeom>
        </p:spPr>
        <p:txBody>
          <a:bodyPr anchor="t" rtlCol="false" tIns="0" lIns="0" bIns="0" rIns="0">
            <a:spAutoFit/>
          </a:bodyPr>
          <a:lstStyle/>
          <a:p>
            <a:pPr>
              <a:lnSpc>
                <a:spcPts val="7000"/>
              </a:lnSpc>
            </a:pPr>
            <a:r>
              <a:rPr lang="en-US" sz="5000">
                <a:solidFill>
                  <a:srgbClr val="FFFFFF"/>
                </a:solidFill>
                <a:latin typeface="Montserrat Bold"/>
              </a:rPr>
              <a:t>Domanda di ricerca 5</a:t>
            </a:r>
          </a:p>
        </p:txBody>
      </p:sp>
      <p:sp>
        <p:nvSpPr>
          <p:cNvPr name="TextBox 6" id="6"/>
          <p:cNvSpPr txBox="true"/>
          <p:nvPr/>
        </p:nvSpPr>
        <p:spPr>
          <a:xfrm rot="0">
            <a:off x="1028700" y="1513079"/>
            <a:ext cx="16230600" cy="1047750"/>
          </a:xfrm>
          <a:prstGeom prst="rect">
            <a:avLst/>
          </a:prstGeom>
        </p:spPr>
        <p:txBody>
          <a:bodyPr anchor="t" rtlCol="false" tIns="0" lIns="0" bIns="0" rIns="0">
            <a:spAutoFit/>
          </a:bodyPr>
          <a:lstStyle/>
          <a:p>
            <a:pPr>
              <a:lnSpc>
                <a:spcPts val="4200"/>
              </a:lnSpc>
            </a:pPr>
            <a:r>
              <a:rPr lang="en-US" sz="3000">
                <a:solidFill>
                  <a:srgbClr val="FFFFFF"/>
                </a:solidFill>
                <a:latin typeface="Montserrat"/>
              </a:rPr>
              <a:t>Infine abbiamo effettuato la verifica delle seguenti ipotesi riguardante il campione del 2009:</a:t>
            </a:r>
          </a:p>
        </p:txBody>
      </p:sp>
      <p:sp>
        <p:nvSpPr>
          <p:cNvPr name="TextBox 7" id="7"/>
          <p:cNvSpPr txBox="true"/>
          <p:nvPr/>
        </p:nvSpPr>
        <p:spPr>
          <a:xfrm rot="0">
            <a:off x="2265854" y="2822258"/>
            <a:ext cx="14993446" cy="412750"/>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Montserrat Bold"/>
              </a:rPr>
              <a:t>Ipotesi Nulla (H0)</a:t>
            </a:r>
            <a:r>
              <a:rPr lang="en-US" sz="2499">
                <a:solidFill>
                  <a:srgbClr val="FFFFFF"/>
                </a:solidFill>
                <a:latin typeface="Montserrat"/>
              </a:rPr>
              <a:t>: La media dell’esposizione a PM2.5 nel 2009 è uguale o inferiore a </a:t>
            </a:r>
            <a:r>
              <a:rPr lang="en-US" sz="2499">
                <a:solidFill>
                  <a:srgbClr val="FFFFFF"/>
                </a:solidFill>
                <a:latin typeface="Montserrat"/>
              </a:rPr>
              <a:t>10 μg/m³.</a:t>
            </a:r>
          </a:p>
        </p:txBody>
      </p:sp>
      <p:sp>
        <p:nvSpPr>
          <p:cNvPr name="TextBox 8" id="8"/>
          <p:cNvSpPr txBox="true"/>
          <p:nvPr/>
        </p:nvSpPr>
        <p:spPr>
          <a:xfrm rot="0">
            <a:off x="1028700" y="4419234"/>
            <a:ext cx="8115300" cy="4389755"/>
          </a:xfrm>
          <a:prstGeom prst="rect">
            <a:avLst/>
          </a:prstGeom>
        </p:spPr>
        <p:txBody>
          <a:bodyPr anchor="t" rtlCol="false" tIns="0" lIns="0" bIns="0" rIns="0">
            <a:spAutoFit/>
          </a:bodyPr>
          <a:lstStyle/>
          <a:p>
            <a:pPr algn="ctr">
              <a:lnSpc>
                <a:spcPts val="3220"/>
              </a:lnSpc>
            </a:pPr>
            <a:r>
              <a:rPr lang="en-US" sz="2300">
                <a:solidFill>
                  <a:srgbClr val="FFFFFF"/>
                </a:solidFill>
                <a:latin typeface="Montserrat"/>
              </a:rPr>
              <a:t>Per effettuare questa verifica abbiamo utilizzato il test unilaterale sinistro per determinare se la media dell'esposizione superasse i 10 μg/m³. </a:t>
            </a:r>
          </a:p>
          <a:p>
            <a:pPr algn="ctr">
              <a:lnSpc>
                <a:spcPts val="3220"/>
              </a:lnSpc>
            </a:pPr>
            <a:r>
              <a:rPr lang="en-US" sz="2300">
                <a:solidFill>
                  <a:srgbClr val="FFFFFF"/>
                </a:solidFill>
                <a:latin typeface="Montserrat"/>
              </a:rPr>
              <a:t>Il test ha generato una statistica di 11.92, indicando una notevole discrepanza tra la media campionaria e il valore di riferimento. Il p-value è risultato estremamente basso (circa 1.02e-23), ciò ci ha permesso di </a:t>
            </a:r>
            <a:r>
              <a:rPr lang="en-US" sz="2300">
                <a:solidFill>
                  <a:srgbClr val="FFFFFF"/>
                </a:solidFill>
                <a:latin typeface="Montserrat Bold"/>
              </a:rPr>
              <a:t>rifiutare con certezza l'ipotesi nulla</a:t>
            </a:r>
            <a:r>
              <a:rPr lang="en-US" sz="2300">
                <a:solidFill>
                  <a:srgbClr val="FFFFFF"/>
                </a:solidFill>
                <a:latin typeface="Montserrat"/>
              </a:rPr>
              <a:t>,</a:t>
            </a:r>
            <a:r>
              <a:rPr lang="en-US" sz="2300">
                <a:solidFill>
                  <a:srgbClr val="FFFFFF"/>
                </a:solidFill>
                <a:latin typeface="Montserrat Bold"/>
              </a:rPr>
              <a:t> </a:t>
            </a:r>
            <a:r>
              <a:rPr lang="en-US" sz="2300">
                <a:solidFill>
                  <a:srgbClr val="FFFFFF"/>
                </a:solidFill>
                <a:latin typeface="Montserrat"/>
              </a:rPr>
              <a:t>di conseguenza abbiamo affermato che l'esposizione a PM2.5 nel 2009 superava un livello che è considerato preoccupante.</a:t>
            </a:r>
          </a:p>
        </p:txBody>
      </p:sp>
      <p:sp>
        <p:nvSpPr>
          <p:cNvPr name="TextBox 9" id="9"/>
          <p:cNvSpPr txBox="true"/>
          <p:nvPr/>
        </p:nvSpPr>
        <p:spPr>
          <a:xfrm rot="0">
            <a:off x="2265854" y="3514895"/>
            <a:ext cx="14993446" cy="412750"/>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Montserrat Bold"/>
              </a:rPr>
              <a:t>Ipotesi Alternativa (H1): </a:t>
            </a:r>
            <a:r>
              <a:rPr lang="en-US" sz="2499">
                <a:solidFill>
                  <a:srgbClr val="FFFFFF"/>
                </a:solidFill>
                <a:latin typeface="Montserrat"/>
              </a:rPr>
              <a:t>La media dell’esposizione a PM2.5 nel 2009 è maggiore di </a:t>
            </a:r>
            <a:r>
              <a:rPr lang="en-US" sz="2499">
                <a:solidFill>
                  <a:srgbClr val="FFFFFF"/>
                </a:solidFill>
                <a:latin typeface="Montserrat"/>
              </a:rPr>
              <a:t>10 μg/m³.</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grpSp>
        <p:nvGrpSpPr>
          <p:cNvPr name="Group 4" id="4"/>
          <p:cNvGrpSpPr/>
          <p:nvPr/>
        </p:nvGrpSpPr>
        <p:grpSpPr>
          <a:xfrm rot="0">
            <a:off x="5229652" y="4886097"/>
            <a:ext cx="1788712" cy="1788704"/>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3175000" y="0"/>
                  </a:moveTo>
                  <a:lnTo>
                    <a:pt x="3175026" y="0"/>
                  </a:lnTo>
                  <a:cubicBezTo>
                    <a:pt x="4928530" y="0"/>
                    <a:pt x="6350026" y="1421496"/>
                    <a:pt x="6350026" y="3175000"/>
                  </a:cubicBezTo>
                  <a:lnTo>
                    <a:pt x="6350026" y="3175000"/>
                  </a:lnTo>
                  <a:cubicBezTo>
                    <a:pt x="6350026" y="4017063"/>
                    <a:pt x="6015518" y="4824636"/>
                    <a:pt x="5420090" y="5420064"/>
                  </a:cubicBezTo>
                  <a:cubicBezTo>
                    <a:pt x="4824662" y="6015492"/>
                    <a:pt x="4017088" y="6350000"/>
                    <a:pt x="3175026" y="6350000"/>
                  </a:cubicBezTo>
                  <a:lnTo>
                    <a:pt x="3175000" y="6350000"/>
                  </a:lnTo>
                  <a:cubicBezTo>
                    <a:pt x="1421496" y="6350000"/>
                    <a:pt x="0" y="4928504"/>
                    <a:pt x="0" y="3175000"/>
                  </a:cubicBezTo>
                  <a:lnTo>
                    <a:pt x="0" y="3175000"/>
                  </a:lnTo>
                  <a:cubicBezTo>
                    <a:pt x="0" y="1421496"/>
                    <a:pt x="1421496" y="0"/>
                    <a:pt x="3175000" y="0"/>
                  </a:cubicBezTo>
                  <a:close/>
                </a:path>
              </a:pathLst>
            </a:custGeom>
            <a:blipFill>
              <a:blip r:embed="rId2"/>
              <a:stretch>
                <a:fillRect l="0" t="0" r="0" b="0"/>
              </a:stretch>
            </a:blipFill>
          </p:spPr>
        </p:sp>
      </p:grpSp>
      <p:grpSp>
        <p:nvGrpSpPr>
          <p:cNvPr name="Group 6" id="6"/>
          <p:cNvGrpSpPr/>
          <p:nvPr/>
        </p:nvGrpSpPr>
        <p:grpSpPr>
          <a:xfrm rot="0">
            <a:off x="11269637" y="4886097"/>
            <a:ext cx="1788712" cy="1788704"/>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3175000" y="0"/>
                  </a:moveTo>
                  <a:lnTo>
                    <a:pt x="3175026" y="0"/>
                  </a:lnTo>
                  <a:cubicBezTo>
                    <a:pt x="4928530" y="0"/>
                    <a:pt x="6350026" y="1421496"/>
                    <a:pt x="6350026" y="3175000"/>
                  </a:cubicBezTo>
                  <a:lnTo>
                    <a:pt x="6350026" y="3175000"/>
                  </a:lnTo>
                  <a:cubicBezTo>
                    <a:pt x="6350026" y="4017063"/>
                    <a:pt x="6015518" y="4824636"/>
                    <a:pt x="5420090" y="5420064"/>
                  </a:cubicBezTo>
                  <a:cubicBezTo>
                    <a:pt x="4824662" y="6015492"/>
                    <a:pt x="4017088" y="6350000"/>
                    <a:pt x="3175026" y="6350000"/>
                  </a:cubicBezTo>
                  <a:lnTo>
                    <a:pt x="3175000" y="6350000"/>
                  </a:lnTo>
                  <a:cubicBezTo>
                    <a:pt x="1421496" y="6350000"/>
                    <a:pt x="0" y="4928504"/>
                    <a:pt x="0" y="3175000"/>
                  </a:cubicBezTo>
                  <a:lnTo>
                    <a:pt x="0" y="3175000"/>
                  </a:lnTo>
                  <a:cubicBezTo>
                    <a:pt x="0" y="1421496"/>
                    <a:pt x="1421496" y="0"/>
                    <a:pt x="3175000" y="0"/>
                  </a:cubicBezTo>
                  <a:close/>
                </a:path>
              </a:pathLst>
            </a:custGeom>
            <a:blipFill>
              <a:blip r:embed="rId3"/>
              <a:stretch>
                <a:fillRect l="0" t="-3646" r="0" b="-3646"/>
              </a:stretch>
            </a:blipFill>
          </p:spPr>
        </p:sp>
      </p:grpSp>
      <p:sp>
        <p:nvSpPr>
          <p:cNvPr name="TextBox 8" id="8"/>
          <p:cNvSpPr txBox="true"/>
          <p:nvPr/>
        </p:nvSpPr>
        <p:spPr>
          <a:xfrm rot="0">
            <a:off x="1431500" y="847725"/>
            <a:ext cx="15425000" cy="1698626"/>
          </a:xfrm>
          <a:prstGeom prst="rect">
            <a:avLst/>
          </a:prstGeom>
        </p:spPr>
        <p:txBody>
          <a:bodyPr anchor="t" rtlCol="false" tIns="0" lIns="0" bIns="0" rIns="0">
            <a:spAutoFit/>
          </a:bodyPr>
          <a:lstStyle/>
          <a:p>
            <a:pPr>
              <a:lnSpc>
                <a:spcPts val="13999"/>
              </a:lnSpc>
            </a:pPr>
            <a:r>
              <a:rPr lang="en-US" sz="9999">
                <a:solidFill>
                  <a:srgbClr val="FFFFFF"/>
                </a:solidFill>
                <a:latin typeface="Montserrat Bold"/>
              </a:rPr>
              <a:t>Grazie per l’attenzione</a:t>
            </a:r>
          </a:p>
        </p:txBody>
      </p:sp>
      <p:sp>
        <p:nvSpPr>
          <p:cNvPr name="TextBox 9" id="9"/>
          <p:cNvSpPr txBox="true"/>
          <p:nvPr/>
        </p:nvSpPr>
        <p:spPr>
          <a:xfrm rot="0">
            <a:off x="4874679" y="7147191"/>
            <a:ext cx="2498658" cy="464421"/>
          </a:xfrm>
          <a:prstGeom prst="rect">
            <a:avLst/>
          </a:prstGeom>
        </p:spPr>
        <p:txBody>
          <a:bodyPr anchor="t" rtlCol="false" tIns="0" lIns="0" bIns="0" rIns="0">
            <a:spAutoFit/>
          </a:bodyPr>
          <a:lstStyle/>
          <a:p>
            <a:pPr algn="just">
              <a:lnSpc>
                <a:spcPts val="3807"/>
              </a:lnSpc>
            </a:pPr>
            <a:r>
              <a:rPr lang="en-US" sz="2719">
                <a:solidFill>
                  <a:srgbClr val="FFFFFF"/>
                </a:solidFill>
                <a:latin typeface="Montserrat"/>
              </a:rPr>
              <a:t>Marco Di Maio</a:t>
            </a:r>
          </a:p>
        </p:txBody>
      </p:sp>
      <p:sp>
        <p:nvSpPr>
          <p:cNvPr name="TextBox 10" id="10"/>
          <p:cNvSpPr txBox="true"/>
          <p:nvPr/>
        </p:nvSpPr>
        <p:spPr>
          <a:xfrm rot="0">
            <a:off x="4744129" y="7777514"/>
            <a:ext cx="2759756" cy="376235"/>
          </a:xfrm>
          <a:prstGeom prst="rect">
            <a:avLst/>
          </a:prstGeom>
        </p:spPr>
        <p:txBody>
          <a:bodyPr anchor="t" rtlCol="false" tIns="0" lIns="0" bIns="0" rIns="0">
            <a:spAutoFit/>
          </a:bodyPr>
          <a:lstStyle/>
          <a:p>
            <a:pPr algn="ctr">
              <a:lnSpc>
                <a:spcPts val="3020"/>
              </a:lnSpc>
            </a:pPr>
            <a:r>
              <a:rPr lang="en-US" sz="2157">
                <a:solidFill>
                  <a:srgbClr val="FFFFFF"/>
                </a:solidFill>
                <a:latin typeface="Montserrat"/>
              </a:rPr>
              <a:t>Mat. 0522501704</a:t>
            </a:r>
          </a:p>
        </p:txBody>
      </p:sp>
      <p:sp>
        <p:nvSpPr>
          <p:cNvPr name="TextBox 11" id="11"/>
          <p:cNvSpPr txBox="true"/>
          <p:nvPr/>
        </p:nvSpPr>
        <p:spPr>
          <a:xfrm rot="0">
            <a:off x="10570803" y="7147191"/>
            <a:ext cx="3186378" cy="464421"/>
          </a:xfrm>
          <a:prstGeom prst="rect">
            <a:avLst/>
          </a:prstGeom>
        </p:spPr>
        <p:txBody>
          <a:bodyPr anchor="t" rtlCol="false" tIns="0" lIns="0" bIns="0" rIns="0">
            <a:spAutoFit/>
          </a:bodyPr>
          <a:lstStyle/>
          <a:p>
            <a:pPr algn="just">
              <a:lnSpc>
                <a:spcPts val="3807"/>
              </a:lnSpc>
            </a:pPr>
            <a:r>
              <a:rPr lang="en-US" sz="2719">
                <a:solidFill>
                  <a:srgbClr val="FFFFFF"/>
                </a:solidFill>
                <a:latin typeface="Montserrat"/>
              </a:rPr>
              <a:t>Pasquale Somma</a:t>
            </a:r>
          </a:p>
        </p:txBody>
      </p:sp>
      <p:sp>
        <p:nvSpPr>
          <p:cNvPr name="TextBox 12" id="12"/>
          <p:cNvSpPr txBox="true"/>
          <p:nvPr/>
        </p:nvSpPr>
        <p:spPr>
          <a:xfrm rot="0">
            <a:off x="10784114" y="7777514"/>
            <a:ext cx="2759756" cy="376235"/>
          </a:xfrm>
          <a:prstGeom prst="rect">
            <a:avLst/>
          </a:prstGeom>
        </p:spPr>
        <p:txBody>
          <a:bodyPr anchor="t" rtlCol="false" tIns="0" lIns="0" bIns="0" rIns="0">
            <a:spAutoFit/>
          </a:bodyPr>
          <a:lstStyle/>
          <a:p>
            <a:pPr algn="ctr">
              <a:lnSpc>
                <a:spcPts val="3020"/>
              </a:lnSpc>
            </a:pPr>
            <a:r>
              <a:rPr lang="en-US" sz="2157">
                <a:solidFill>
                  <a:srgbClr val="FFFFFF"/>
                </a:solidFill>
                <a:latin typeface="Montserrat"/>
              </a:rPr>
              <a:t>Mat. 0522501543</a:t>
            </a:r>
          </a:p>
        </p:txBody>
      </p:sp>
      <p:sp>
        <p:nvSpPr>
          <p:cNvPr name="TextBox 13" id="13"/>
          <p:cNvSpPr txBox="true"/>
          <p:nvPr/>
        </p:nvSpPr>
        <p:spPr>
          <a:xfrm rot="0">
            <a:off x="6085893" y="2930506"/>
            <a:ext cx="6116214" cy="1101000"/>
          </a:xfrm>
          <a:prstGeom prst="rect">
            <a:avLst/>
          </a:prstGeom>
        </p:spPr>
        <p:txBody>
          <a:bodyPr anchor="t" rtlCol="false" tIns="0" lIns="0" bIns="0" rIns="0">
            <a:spAutoFit/>
          </a:bodyPr>
          <a:lstStyle/>
          <a:p>
            <a:pPr>
              <a:lnSpc>
                <a:spcPts val="9000"/>
              </a:lnSpc>
            </a:pPr>
            <a:r>
              <a:rPr lang="en-US" sz="6429">
                <a:solidFill>
                  <a:srgbClr val="FFFFFF"/>
                </a:solidFill>
                <a:latin typeface="Montserrat Bold"/>
              </a:rPr>
              <a:t>City statistics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69" r="0" b="169"/>
          <a:stretch>
            <a:fillRect/>
          </a:stretch>
        </p:blipFill>
        <p:spPr>
          <a:xfrm flipH="false" flipV="false" rot="0">
            <a:off x="9382125" y="1428750"/>
            <a:ext cx="7905750" cy="3873817"/>
          </a:xfrm>
          <a:prstGeom prst="rect">
            <a:avLst/>
          </a:prstGeom>
          <a:ln cap="sq">
            <a:noFill/>
            <a:prstDash val="solid"/>
          </a:ln>
        </p:spPr>
      </p:pic>
      <p:sp>
        <p:nvSpPr>
          <p:cNvPr name="Freeform 4" id="4"/>
          <p:cNvSpPr/>
          <p:nvPr/>
        </p:nvSpPr>
        <p:spPr>
          <a:xfrm flipH="false" flipV="false" rot="0">
            <a:off x="1028700" y="5905500"/>
            <a:ext cx="7278283" cy="3477800"/>
          </a:xfrm>
          <a:custGeom>
            <a:avLst/>
            <a:gdLst/>
            <a:ahLst/>
            <a:cxnLst/>
            <a:rect r="r" b="b" t="t" l="l"/>
            <a:pathLst>
              <a:path h="3477800" w="7278283">
                <a:moveTo>
                  <a:pt x="0" y="0"/>
                </a:moveTo>
                <a:lnTo>
                  <a:pt x="7278283" y="0"/>
                </a:lnTo>
                <a:lnTo>
                  <a:pt x="7278283" y="3477800"/>
                </a:lnTo>
                <a:lnTo>
                  <a:pt x="0" y="3477800"/>
                </a:lnTo>
                <a:lnTo>
                  <a:pt x="0" y="0"/>
                </a:lnTo>
                <a:close/>
              </a:path>
            </a:pathLst>
          </a:custGeom>
          <a:blipFill>
            <a:blip r:embed="rId5"/>
            <a:stretch>
              <a:fillRect l="0" t="0" r="0" b="0"/>
            </a:stretch>
          </a:blipFill>
        </p:spPr>
      </p:sp>
      <p:sp>
        <p:nvSpPr>
          <p:cNvPr name="Freeform 5" id="5"/>
          <p:cNvSpPr/>
          <p:nvPr/>
        </p:nvSpPr>
        <p:spPr>
          <a:xfrm flipH="false" flipV="false" rot="0">
            <a:off x="9998629" y="5905500"/>
            <a:ext cx="7260671" cy="3477800"/>
          </a:xfrm>
          <a:custGeom>
            <a:avLst/>
            <a:gdLst/>
            <a:ahLst/>
            <a:cxnLst/>
            <a:rect r="r" b="b" t="t" l="l"/>
            <a:pathLst>
              <a:path h="3477800" w="7260671">
                <a:moveTo>
                  <a:pt x="0" y="0"/>
                </a:moveTo>
                <a:lnTo>
                  <a:pt x="7260671" y="0"/>
                </a:lnTo>
                <a:lnTo>
                  <a:pt x="7260671" y="3477800"/>
                </a:lnTo>
                <a:lnTo>
                  <a:pt x="0" y="3477800"/>
                </a:lnTo>
                <a:lnTo>
                  <a:pt x="0" y="0"/>
                </a:lnTo>
                <a:close/>
              </a:path>
            </a:pathLst>
          </a:custGeom>
          <a:blipFill>
            <a:blip r:embed="rId6"/>
            <a:stretch>
              <a:fillRect l="0" t="0" r="0" b="0"/>
            </a:stretch>
          </a:blipFill>
          <a:ln cap="sq">
            <a:noFill/>
            <a:prstDash val="solid"/>
            <a:miter/>
          </a:ln>
        </p:spPr>
      </p:sp>
      <p:sp>
        <p:nvSpPr>
          <p:cNvPr name="TextBox 6" id="6"/>
          <p:cNvSpPr txBox="true"/>
          <p:nvPr/>
        </p:nvSpPr>
        <p:spPr>
          <a:xfrm rot="0">
            <a:off x="1028700" y="2009072"/>
            <a:ext cx="7334250" cy="3010713"/>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Attraverso i grafici si nota che il Giappone, in particolare Tokyo, presenta il PIL maggior e costante, mentre il maggior incremento del PIL è avvenuto a New York, negli Stati Uniti, grazie al suo status di centro finanziario e commerciale globale. </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Al contrario, Atene ha subito un calo del PIL a causa della crisi economica della Grecia, caratterizzata da recessione, misure di austerità e salvataggi finanziari.</a:t>
            </a:r>
          </a:p>
        </p:txBody>
      </p:sp>
      <p:sp>
        <p:nvSpPr>
          <p:cNvPr name="TextBox 7" id="7"/>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8" id="8"/>
          <p:cNvSpPr txBox="true"/>
          <p:nvPr/>
        </p:nvSpPr>
        <p:spPr>
          <a:xfrm rot="0">
            <a:off x="1028700" y="1038225"/>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GDP</a:t>
            </a:r>
          </a:p>
        </p:txBody>
      </p:sp>
      <p:sp>
        <p:nvSpPr>
          <p:cNvPr name="AutoShape 9" id="9"/>
          <p:cNvSpPr/>
          <p:nvPr/>
        </p:nvSpPr>
        <p:spPr>
          <a:xfrm rot="0">
            <a:off x="0" y="9700628"/>
            <a:ext cx="18395101" cy="0"/>
          </a:xfrm>
          <a:prstGeom prst="line">
            <a:avLst/>
          </a:prstGeom>
          <a:ln cap="flat" w="38100">
            <a:solidFill>
              <a:srgbClr val="2254C5"/>
            </a:solidFill>
            <a:prstDash val="solid"/>
            <a:headEnd type="none" len="sm" w="sm"/>
            <a:tailEnd type="none" len="sm" w="sm"/>
          </a:ln>
        </p:spPr>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1028700" y="5893538"/>
            <a:ext cx="7278283" cy="3477800"/>
          </a:xfrm>
          <a:custGeom>
            <a:avLst/>
            <a:gdLst/>
            <a:ahLst/>
            <a:cxnLst/>
            <a:rect r="r" b="b" t="t" l="l"/>
            <a:pathLst>
              <a:path h="3477800" w="7278283">
                <a:moveTo>
                  <a:pt x="0" y="0"/>
                </a:moveTo>
                <a:lnTo>
                  <a:pt x="7278283" y="0"/>
                </a:lnTo>
                <a:lnTo>
                  <a:pt x="7278283" y="3477800"/>
                </a:lnTo>
                <a:lnTo>
                  <a:pt x="0" y="3477800"/>
                </a:lnTo>
                <a:lnTo>
                  <a:pt x="0" y="0"/>
                </a:lnTo>
                <a:close/>
              </a:path>
            </a:pathLst>
          </a:custGeom>
          <a:blipFill>
            <a:blip r:embed="rId2"/>
            <a:stretch>
              <a:fillRect l="0" t="0" r="0" b="0"/>
            </a:stretch>
          </a:blipFill>
          <a:ln cap="sq">
            <a:noFill/>
            <a:prstDash val="solid"/>
            <a:miter/>
          </a:ln>
        </p:spPr>
      </p:sp>
      <p:sp>
        <p:nvSpPr>
          <p:cNvPr name="Freeform 4" id="4"/>
          <p:cNvSpPr/>
          <p:nvPr/>
        </p:nvSpPr>
        <p:spPr>
          <a:xfrm flipH="false" flipV="false" rot="0">
            <a:off x="9998629" y="5893538"/>
            <a:ext cx="7260671" cy="3477800"/>
          </a:xfrm>
          <a:custGeom>
            <a:avLst/>
            <a:gdLst/>
            <a:ahLst/>
            <a:cxnLst/>
            <a:rect r="r" b="b" t="t" l="l"/>
            <a:pathLst>
              <a:path h="3477800" w="7260671">
                <a:moveTo>
                  <a:pt x="0" y="0"/>
                </a:moveTo>
                <a:lnTo>
                  <a:pt x="7260671" y="0"/>
                </a:lnTo>
                <a:lnTo>
                  <a:pt x="7260671" y="3477800"/>
                </a:lnTo>
                <a:lnTo>
                  <a:pt x="0" y="3477800"/>
                </a:lnTo>
                <a:lnTo>
                  <a:pt x="0" y="0"/>
                </a:lnTo>
                <a:close/>
              </a:path>
            </a:pathLst>
          </a:custGeom>
          <a:blipFill>
            <a:blip r:embed="rId3"/>
            <a:stretch>
              <a:fillRect l="0" t="0" r="0" b="0"/>
            </a:stretch>
          </a:blipFill>
          <a:ln cap="sq">
            <a:noFill/>
            <a:prstDash val="solid"/>
            <a:miter/>
          </a:ln>
        </p:spPr>
      </p:sp>
      <p:sp>
        <p:nvSpPr>
          <p:cNvPr name="AutoShape 5" id="5"/>
          <p:cNvSpPr/>
          <p:nvPr/>
        </p:nvSpPr>
        <p:spPr>
          <a:xfrm rot="0">
            <a:off x="0" y="9700628"/>
            <a:ext cx="18395101" cy="0"/>
          </a:xfrm>
          <a:prstGeom prst="line">
            <a:avLst/>
          </a:prstGeom>
          <a:ln cap="flat" w="38100">
            <a:solidFill>
              <a:srgbClr val="2254C5"/>
            </a:solidFill>
            <a:prstDash val="solid"/>
            <a:headEnd type="none" len="sm" w="sm"/>
            <a:tailEnd type="none" len="sm" w="sm"/>
          </a:ln>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9144000" y="1569299"/>
            <a:ext cx="8542614" cy="3417046"/>
          </a:xfrm>
          <a:prstGeom prst="rect">
            <a:avLst/>
          </a:prstGeom>
        </p:spPr>
      </p:pic>
      <p:sp>
        <p:nvSpPr>
          <p:cNvPr name="TextBox 7" id="7"/>
          <p:cNvSpPr txBox="true"/>
          <p:nvPr/>
        </p:nvSpPr>
        <p:spPr>
          <a:xfrm rot="0">
            <a:off x="1028700" y="2256944"/>
            <a:ext cx="7334250" cy="2003586"/>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Inoltre durante l'analisi dei boxplot abbiamo notato una presenza significativa di outlier. Questo è dovuto all'ineguaglianza economica all'interno delle Nazioni, con alcune regioni o settori economici che contribuiscono in modo significativo al PIL, mentre altri hanno un impatto molto inferiore. </a:t>
            </a:r>
          </a:p>
        </p:txBody>
      </p:sp>
      <p:sp>
        <p:nvSpPr>
          <p:cNvPr name="TextBox 8" id="8"/>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9" id="9"/>
          <p:cNvSpPr txBox="true"/>
          <p:nvPr/>
        </p:nvSpPr>
        <p:spPr>
          <a:xfrm rot="0">
            <a:off x="1028700" y="1038225"/>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GDP</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69" r="0" b="169"/>
          <a:stretch>
            <a:fillRect/>
          </a:stretch>
        </p:blipFill>
        <p:spPr>
          <a:xfrm flipH="false" flipV="false" rot="0">
            <a:off x="9442066" y="1428750"/>
            <a:ext cx="7905750" cy="3873818"/>
          </a:xfrm>
          <a:prstGeom prst="rect">
            <a:avLst/>
          </a:prstGeom>
          <a:ln cap="sq">
            <a:noFill/>
            <a:prstDash val="solid"/>
          </a:ln>
        </p:spPr>
      </p:pic>
      <p:sp>
        <p:nvSpPr>
          <p:cNvPr name="Freeform 4" id="4"/>
          <p:cNvSpPr/>
          <p:nvPr/>
        </p:nvSpPr>
        <p:spPr>
          <a:xfrm flipH="false" flipV="false" rot="0">
            <a:off x="5504974" y="5877597"/>
            <a:ext cx="7278052" cy="3486126"/>
          </a:xfrm>
          <a:custGeom>
            <a:avLst/>
            <a:gdLst/>
            <a:ahLst/>
            <a:cxnLst/>
            <a:rect r="r" b="b" t="t" l="l"/>
            <a:pathLst>
              <a:path h="3486126" w="7278052">
                <a:moveTo>
                  <a:pt x="0" y="0"/>
                </a:moveTo>
                <a:lnTo>
                  <a:pt x="7278052" y="0"/>
                </a:lnTo>
                <a:lnTo>
                  <a:pt x="7278052" y="3486126"/>
                </a:lnTo>
                <a:lnTo>
                  <a:pt x="0" y="3486126"/>
                </a:lnTo>
                <a:lnTo>
                  <a:pt x="0" y="0"/>
                </a:lnTo>
                <a:close/>
              </a:path>
            </a:pathLst>
          </a:custGeom>
          <a:blipFill>
            <a:blip r:embed="rId5"/>
            <a:stretch>
              <a:fillRect l="0" t="0" r="0" b="0"/>
            </a:stretch>
          </a:blipFill>
          <a:ln cap="sq">
            <a:noFill/>
            <a:prstDash val="solid"/>
            <a:miter/>
          </a:ln>
        </p:spPr>
      </p:sp>
      <p:sp>
        <p:nvSpPr>
          <p:cNvPr name="AutoShape 5" id="5"/>
          <p:cNvSpPr/>
          <p:nvPr/>
        </p:nvSpPr>
        <p:spPr>
          <a:xfrm rot="0">
            <a:off x="0" y="9700628"/>
            <a:ext cx="18395101" cy="0"/>
          </a:xfrm>
          <a:prstGeom prst="line">
            <a:avLst/>
          </a:prstGeom>
          <a:ln cap="flat" w="38100">
            <a:solidFill>
              <a:srgbClr val="2254C5"/>
            </a:solidFill>
            <a:prstDash val="solid"/>
            <a:headEnd type="none" len="sm" w="sm"/>
            <a:tailEnd type="none" len="sm" w="sm"/>
          </a:ln>
        </p:spPr>
      </p:sp>
      <p:sp>
        <p:nvSpPr>
          <p:cNvPr name="TextBox 6" id="6"/>
          <p:cNvSpPr txBox="true"/>
          <p:nvPr/>
        </p:nvSpPr>
        <p:spPr>
          <a:xfrm rot="0">
            <a:off x="1028700" y="2018443"/>
            <a:ext cx="7878696" cy="2656332"/>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Il PIL pro capite delle città cambia ogni anno e la città di Cork, in Irlanda, ha avuto il maggior aumento del PIL pro capite, grazie alla crescita economica dell'Irlanda, dovuta agli investimenti stranieri e alla forte economia del settore tecnologico.</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Invece, l'area urbana di Carmen in Messico ha attraversato difficoltà economiche, a causa del calo dei prezzi del petrolio o della riduzione della produzione petrolifera.</a:t>
            </a:r>
          </a:p>
        </p:txBody>
      </p:sp>
      <p:sp>
        <p:nvSpPr>
          <p:cNvPr name="TextBox 7" id="7"/>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8" id="8"/>
          <p:cNvSpPr txBox="true"/>
          <p:nvPr/>
        </p:nvSpPr>
        <p:spPr>
          <a:xfrm rot="0">
            <a:off x="1028700" y="1038225"/>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GDP pro capite</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5504974" y="5877597"/>
            <a:ext cx="7278052" cy="3486126"/>
          </a:xfrm>
          <a:custGeom>
            <a:avLst/>
            <a:gdLst/>
            <a:ahLst/>
            <a:cxnLst/>
            <a:rect r="r" b="b" t="t" l="l"/>
            <a:pathLst>
              <a:path h="3486126" w="7278052">
                <a:moveTo>
                  <a:pt x="0" y="0"/>
                </a:moveTo>
                <a:lnTo>
                  <a:pt x="7278052" y="0"/>
                </a:lnTo>
                <a:lnTo>
                  <a:pt x="7278052" y="3486126"/>
                </a:lnTo>
                <a:lnTo>
                  <a:pt x="0" y="3486126"/>
                </a:lnTo>
                <a:lnTo>
                  <a:pt x="0" y="0"/>
                </a:lnTo>
                <a:close/>
              </a:path>
            </a:pathLst>
          </a:custGeom>
          <a:blipFill>
            <a:blip r:embed="rId2"/>
            <a:stretch>
              <a:fillRect l="0" t="0" r="0" b="0"/>
            </a:stretch>
          </a:blipFill>
          <a:ln cap="sq">
            <a:noFill/>
            <a:prstDash val="solid"/>
            <a:miter/>
          </a:ln>
        </p:spPr>
      </p:sp>
      <p:sp>
        <p:nvSpPr>
          <p:cNvPr name="AutoShape 4" id="4"/>
          <p:cNvSpPr/>
          <p:nvPr/>
        </p:nvSpPr>
        <p:spPr>
          <a:xfrm rot="0">
            <a:off x="0" y="9700628"/>
            <a:ext cx="18395101" cy="0"/>
          </a:xfrm>
          <a:prstGeom prst="line">
            <a:avLst/>
          </a:prstGeom>
          <a:ln cap="flat" w="38100">
            <a:solidFill>
              <a:srgbClr val="2254C5"/>
            </a:solidFill>
            <a:prstDash val="solid"/>
            <a:headEnd type="none" len="sm" w="sm"/>
            <a:tailEnd type="none" len="sm" w="sm"/>
          </a:ln>
        </p:spPr>
      </p:sp>
      <p:pic>
        <p:nvPicPr>
          <p:cNvPr name="Picture 5" id="5">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9144000" y="1569720"/>
            <a:ext cx="8542972" cy="3417189"/>
          </a:xfrm>
          <a:prstGeom prst="rect">
            <a:avLst/>
          </a:prstGeom>
          <a:ln cap="sq">
            <a:noFill/>
            <a:prstDash val="solid"/>
          </a:ln>
        </p:spPr>
      </p:pic>
      <p:sp>
        <p:nvSpPr>
          <p:cNvPr name="TextBox 6" id="6"/>
          <p:cNvSpPr txBox="true"/>
          <p:nvPr/>
        </p:nvSpPr>
        <p:spPr>
          <a:xfrm rot="0">
            <a:off x="1028700" y="2290392"/>
            <a:ext cx="7334250" cy="2322957"/>
          </a:xfrm>
          <a:prstGeom prst="rect">
            <a:avLst/>
          </a:prstGeom>
        </p:spPr>
        <p:txBody>
          <a:bodyPr anchor="t" rtlCol="false" tIns="0" lIns="0" bIns="0" rIns="0">
            <a:spAutoFit/>
          </a:bodyPr>
          <a:lstStyle/>
          <a:p>
            <a:pPr algn="l" marL="0" indent="0" lvl="0">
              <a:lnSpc>
                <a:spcPts val="2688"/>
              </a:lnSpc>
              <a:spcBef>
                <a:spcPct val="0"/>
              </a:spcBef>
            </a:pPr>
            <a:r>
              <a:rPr lang="en-US" sz="1920" strike="noStrike" u="none">
                <a:solidFill>
                  <a:srgbClr val="2254C5"/>
                </a:solidFill>
                <a:latin typeface="Montserrat"/>
              </a:rPr>
              <a:t>L'analisi dei boxplot per il PIL pro capite ha rivelato che l'Irlanda ha mostrato la maggiore variabilità con un IQR di 36,236 USD, il Lussemburgo ha il valore più alto del PIL pro capite, mentre la Colombia ha il valore più basso.</a:t>
            </a:r>
          </a:p>
          <a:p>
            <a:pPr algn="l" marL="0" indent="0" lvl="0">
              <a:lnSpc>
                <a:spcPts val="2688"/>
              </a:lnSpc>
              <a:spcBef>
                <a:spcPct val="0"/>
              </a:spcBef>
            </a:pPr>
          </a:p>
          <a:p>
            <a:pPr algn="l" marL="0" indent="0" lvl="0">
              <a:lnSpc>
                <a:spcPts val="2688"/>
              </a:lnSpc>
              <a:spcBef>
                <a:spcPct val="0"/>
              </a:spcBef>
            </a:pPr>
            <a:r>
              <a:rPr lang="en-US" sz="1920" strike="noStrike" u="none">
                <a:solidFill>
                  <a:srgbClr val="2254C5"/>
                </a:solidFill>
                <a:latin typeface="Montserrat"/>
              </a:rPr>
              <a:t>Il Messico ha mostrato la maggiore variazione totale nel PIL pro capite, seguito dall'Irlanda e dagli Stati Uniti.</a:t>
            </a:r>
          </a:p>
        </p:txBody>
      </p:sp>
      <p:sp>
        <p:nvSpPr>
          <p:cNvPr name="TextBox 7" id="7"/>
          <p:cNvSpPr txBox="true"/>
          <p:nvPr/>
        </p:nvSpPr>
        <p:spPr>
          <a:xfrm rot="0">
            <a:off x="1028700" y="290631"/>
            <a:ext cx="8413366" cy="733425"/>
          </a:xfrm>
          <a:prstGeom prst="rect">
            <a:avLst/>
          </a:prstGeom>
        </p:spPr>
        <p:txBody>
          <a:bodyPr anchor="t" rtlCol="false" tIns="0" lIns="0" bIns="0" rIns="0">
            <a:spAutoFit/>
          </a:bodyPr>
          <a:lstStyle/>
          <a:p>
            <a:pPr>
              <a:lnSpc>
                <a:spcPts val="5849"/>
              </a:lnSpc>
            </a:pPr>
            <a:r>
              <a:rPr lang="en-US" sz="4999">
                <a:solidFill>
                  <a:srgbClr val="2254C5"/>
                </a:solidFill>
                <a:latin typeface="Montserrat Bold"/>
              </a:rPr>
              <a:t>Analisi esplorativa</a:t>
            </a:r>
          </a:p>
        </p:txBody>
      </p:sp>
      <p:sp>
        <p:nvSpPr>
          <p:cNvPr name="TextBox 8" id="8"/>
          <p:cNvSpPr txBox="true"/>
          <p:nvPr/>
        </p:nvSpPr>
        <p:spPr>
          <a:xfrm rot="0">
            <a:off x="1028700" y="1051560"/>
            <a:ext cx="8413366" cy="518160"/>
          </a:xfrm>
          <a:prstGeom prst="rect">
            <a:avLst/>
          </a:prstGeom>
        </p:spPr>
        <p:txBody>
          <a:bodyPr anchor="t" rtlCol="false" tIns="0" lIns="0" bIns="0" rIns="0">
            <a:spAutoFit/>
          </a:bodyPr>
          <a:lstStyle/>
          <a:p>
            <a:pPr>
              <a:lnSpc>
                <a:spcPts val="4095"/>
              </a:lnSpc>
            </a:pPr>
            <a:r>
              <a:rPr lang="en-US" sz="3500">
                <a:solidFill>
                  <a:srgbClr val="2254C5"/>
                </a:solidFill>
                <a:latin typeface="Montserrat Bold"/>
              </a:rPr>
              <a:t>GDP pro capite</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DAF7c1-goaE</dc:identifier>
  <dcterms:modified xsi:type="dcterms:W3CDTF">2011-08-01T06:04:30Z</dcterms:modified>
  <cp:revision>1</cp:revision>
  <dc:title>City statistics</dc:title>
</cp:coreProperties>
</file>